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y="6858000" cx="12192000"/>
  <p:notesSz cx="6858000" cy="12192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6" roundtripDataSignature="AMtx7mgbq4iMHFo8GfqF5qT8ZThG7Sb81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6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1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" name="Google Shape;9;p1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" name="Google Shape;18;p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" name="Google Shape;29;p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4" name="Google Shape;44;p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5" name="Google Shape;75;p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0" name="Google Shape;120;p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7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1" name="Google Shape;161;p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7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8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0" name="Google Shape;190;p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9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72" name="Google Shape;272;p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9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1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6" name="Google Shape;336;p1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1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66" name="Google Shape;366;p1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1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5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0BCB4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1"/>
          <p:cNvSpPr/>
          <p:nvPr/>
        </p:nvSpPr>
        <p:spPr>
          <a:xfrm>
            <a:off x="792480" y="711200"/>
            <a:ext cx="10586720" cy="536448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1"/>
          <p:cNvSpPr txBox="1"/>
          <p:nvPr/>
        </p:nvSpPr>
        <p:spPr>
          <a:xfrm>
            <a:off x="3332480" y="2285573"/>
            <a:ext cx="609600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D866C"/>
              </a:buClr>
              <a:buSzPts val="5400"/>
              <a:buFont typeface="Cambria"/>
              <a:buNone/>
            </a:pPr>
            <a:r>
              <a:rPr b="1" i="0" lang="en-US" sz="5400" u="none" cap="none" strike="noStrike">
                <a:solidFill>
                  <a:srgbClr val="7D866C"/>
                </a:solidFill>
                <a:latin typeface="Cambria"/>
                <a:ea typeface="Cambria"/>
                <a:cs typeface="Cambria"/>
                <a:sym typeface="Cambria"/>
              </a:rPr>
              <a:t>Cargas por legado </a:t>
            </a:r>
            <a:endParaRPr b="0" i="0" sz="5400" u="none" cap="none" strike="noStrike">
              <a:solidFill>
                <a:srgbClr val="7D866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1"/>
          <p:cNvSpPr txBox="1"/>
          <p:nvPr/>
        </p:nvSpPr>
        <p:spPr>
          <a:xfrm>
            <a:off x="4253765" y="5508208"/>
            <a:ext cx="6096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D866C"/>
              </a:buClr>
              <a:buSzPts val="1400"/>
              <a:buFont typeface="Arial"/>
              <a:buNone/>
            </a:pPr>
            <a:r>
              <a:rPr b="0" i="0" lang="en-US" sz="1800" u="none" cap="none" strike="noStrike">
                <a:solidFill>
                  <a:srgbClr val="7D866C"/>
                </a:solidFill>
                <a:latin typeface="Arial"/>
                <a:ea typeface="Arial"/>
                <a:cs typeface="Arial"/>
                <a:sym typeface="Arial"/>
              </a:rPr>
              <a:t>Pilar de la Torre · Nivel 2 · 2026</a:t>
            </a:r>
            <a:endParaRPr b="0" i="0" sz="1800" u="none" cap="none" strike="noStrike">
              <a:solidFill>
                <a:srgbClr val="7D866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1"/>
          <p:cNvSpPr txBox="1"/>
          <p:nvPr/>
        </p:nvSpPr>
        <p:spPr>
          <a:xfrm>
            <a:off x="2738637" y="3243421"/>
            <a:ext cx="743152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5C6152"/>
                </a:solidFill>
                <a:latin typeface="Calibri"/>
                <a:ea typeface="Calibri"/>
                <a:cs typeface="Calibri"/>
                <a:sym typeface="Calibri"/>
              </a:rPr>
              <a:t>¿Qué aprendiste a cargar como si fuera tuyo?</a:t>
            </a:r>
            <a:endParaRPr b="1"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" name="Google Shape;1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2480" y="899571"/>
            <a:ext cx="2088397" cy="10456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9B7AD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"/>
          <p:cNvSpPr/>
          <p:nvPr/>
        </p:nvSpPr>
        <p:spPr>
          <a:xfrm>
            <a:off x="457200" y="528320"/>
            <a:ext cx="11186160" cy="5801360"/>
          </a:xfrm>
          <a:prstGeom prst="roundRect">
            <a:avLst>
              <a:gd fmla="val 0" name="adj"/>
            </a:avLst>
          </a:prstGeom>
          <a:solidFill>
            <a:srgbClr val="FBFAF6"/>
          </a:solidFill>
          <a:ln>
            <a:noFill/>
          </a:ln>
          <a:effectLst>
            <a:outerShdw blurRad="889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2"/>
          <p:cNvSpPr/>
          <p:nvPr/>
        </p:nvSpPr>
        <p:spPr>
          <a:xfrm>
            <a:off x="1097280" y="1087120"/>
            <a:ext cx="996696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372C"/>
              </a:buClr>
              <a:buSzPts val="4600"/>
              <a:buFont typeface="Cambria"/>
              <a:buNone/>
            </a:pPr>
            <a:r>
              <a:rPr b="1" lang="en-US" sz="4600">
                <a:solidFill>
                  <a:srgbClr val="33372C"/>
                </a:solidFill>
                <a:latin typeface="Cambria"/>
                <a:ea typeface="Cambria"/>
                <a:cs typeface="Cambria"/>
                <a:sym typeface="Cambria"/>
              </a:rPr>
              <a:t>Cargas por legado y vergüenza</a:t>
            </a:r>
            <a:endParaRPr sz="4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2"/>
          <p:cNvSpPr/>
          <p:nvPr/>
        </p:nvSpPr>
        <p:spPr>
          <a:xfrm>
            <a:off x="1097280" y="2214880"/>
            <a:ext cx="950976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846"/>
              </a:lnSpc>
              <a:spcBef>
                <a:spcPts val="0"/>
              </a:spcBef>
              <a:spcAft>
                <a:spcPts val="0"/>
              </a:spcAft>
              <a:buClr>
                <a:srgbClr val="5C6152"/>
              </a:buClr>
              <a:buSzPts val="2600"/>
              <a:buFont typeface="Calibri"/>
              <a:buNone/>
            </a:pPr>
            <a:r>
              <a:rPr lang="en-US" sz="2600">
                <a:solidFill>
                  <a:srgbClr val="5C6152"/>
                </a:solidFill>
                <a:latin typeface="Calibri"/>
                <a:ea typeface="Calibri"/>
                <a:cs typeface="Calibri"/>
                <a:sym typeface="Calibri"/>
              </a:rPr>
              <a:t>Del </a:t>
            </a:r>
            <a:r>
              <a:rPr i="1" lang="en-US" sz="2600">
                <a:solidFill>
                  <a:srgbClr val="5C6152"/>
                </a:solidFill>
                <a:latin typeface="Calibri"/>
                <a:ea typeface="Calibri"/>
                <a:cs typeface="Calibri"/>
                <a:sym typeface="Calibri"/>
              </a:rPr>
              <a:t>“¿qué te pasó?</a:t>
            </a:r>
            <a:r>
              <a:rPr lang="en-US" sz="2600">
                <a:solidFill>
                  <a:srgbClr val="5C6152"/>
                </a:solidFill>
                <a:latin typeface="Calibri"/>
                <a:ea typeface="Calibri"/>
                <a:cs typeface="Calibri"/>
                <a:sym typeface="Calibri"/>
              </a:rPr>
              <a:t>” al </a:t>
            </a:r>
            <a:r>
              <a:rPr i="1" lang="en-US" sz="2600">
                <a:solidFill>
                  <a:srgbClr val="5C6152"/>
                </a:solidFill>
                <a:latin typeface="Calibri"/>
                <a:ea typeface="Calibri"/>
                <a:cs typeface="Calibri"/>
                <a:sym typeface="Calibri"/>
              </a:rPr>
              <a:t>“¿qué aprendiste a cargar como si fuera tuyo?”.</a:t>
            </a:r>
            <a:endParaRPr i="1"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2"/>
          <p:cNvSpPr/>
          <p:nvPr/>
        </p:nvSpPr>
        <p:spPr>
          <a:xfrm>
            <a:off x="1097280" y="2834640"/>
            <a:ext cx="9509760" cy="1920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400"/>
              <a:buFont typeface="Calibri"/>
              <a:buNone/>
            </a:pPr>
            <a:r>
              <a:rPr lang="en-US" sz="24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La vergüenza heredada se vive como </a:t>
            </a:r>
            <a:r>
              <a:rPr lang="en-US" sz="2400" u="sng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identidad,</a:t>
            </a:r>
            <a:r>
              <a:rPr lang="en-US" sz="24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 aunque no nació en la biografía: viene de la familia, el linaje, la cultura o el grupo de pertenencia.</a:t>
            </a:r>
            <a:endParaRPr sz="2400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2"/>
          <p:cNvSpPr/>
          <p:nvPr/>
        </p:nvSpPr>
        <p:spPr>
          <a:xfrm>
            <a:off x="1097280" y="4328160"/>
            <a:ext cx="9509760" cy="1656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E5E6A"/>
              </a:buClr>
              <a:buSzPts val="2400"/>
              <a:buFont typeface="Cambria"/>
              <a:buNone/>
            </a:pPr>
            <a:r>
              <a:rPr i="1" lang="en-US" sz="2400">
                <a:solidFill>
                  <a:srgbClr val="7E5E6A"/>
                </a:solidFill>
                <a:latin typeface="Cambria"/>
                <a:ea typeface="Cambria"/>
                <a:cs typeface="Cambria"/>
                <a:sym typeface="Cambria"/>
              </a:rPr>
              <a:t>No se trata de romper con los antepasados, sino de dejar de amarles cargando lo que ellos no pudieron sanar.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2"/>
          <p:cNvSpPr txBox="1"/>
          <p:nvPr/>
        </p:nvSpPr>
        <p:spPr>
          <a:xfrm>
            <a:off x="8502469" y="6414254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Pilar de la Torre · Nivel 2 · 2026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BFAF6"/>
        </a:solidFill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"/>
          <p:cNvSpPr/>
          <p:nvPr/>
        </p:nvSpPr>
        <p:spPr>
          <a:xfrm>
            <a:off x="640080" y="384048"/>
            <a:ext cx="108813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E7464"/>
              </a:buClr>
              <a:buSzPts val="2400"/>
              <a:buFont typeface="Calibri"/>
              <a:buNone/>
            </a:pPr>
            <a:r>
              <a:rPr b="1" lang="en-US" sz="2400">
                <a:solidFill>
                  <a:srgbClr val="5E74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en-US" sz="2400">
                <a:solidFill>
                  <a:srgbClr val="5C6152"/>
                </a:solidFill>
                <a:latin typeface="Calibri"/>
                <a:ea typeface="Calibri"/>
                <a:cs typeface="Calibri"/>
                <a:sym typeface="Calibri"/>
              </a:rPr>
              <a:t>LA VERGÜENZA COMO CARGA HEREDADA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3"/>
          <p:cNvSpPr/>
          <p:nvPr/>
        </p:nvSpPr>
        <p:spPr>
          <a:xfrm>
            <a:off x="655320" y="777240"/>
            <a:ext cx="1088136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372C"/>
              </a:buClr>
              <a:buSzPts val="2800"/>
              <a:buFont typeface="Cambria"/>
              <a:buNone/>
            </a:pPr>
            <a:r>
              <a:rPr b="1" lang="en-US" sz="2800">
                <a:solidFill>
                  <a:srgbClr val="33372C"/>
                </a:solidFill>
                <a:latin typeface="Cambria"/>
                <a:ea typeface="Cambria"/>
                <a:cs typeface="Cambria"/>
                <a:sym typeface="Cambria"/>
              </a:rPr>
              <a:t>No transmite un sentimiento: transmite un juicio moral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3"/>
          <p:cNvSpPr/>
          <p:nvPr/>
        </p:nvSpPr>
        <p:spPr>
          <a:xfrm>
            <a:off x="640080" y="1783080"/>
            <a:ext cx="5257800" cy="4023360"/>
          </a:xfrm>
          <a:prstGeom prst="roundRect">
            <a:avLst>
              <a:gd fmla="val 2045" name="adj"/>
            </a:avLst>
          </a:prstGeom>
          <a:solidFill>
            <a:srgbClr val="F3ECEE"/>
          </a:solidFill>
          <a:ln cap="flat" cmpd="sng" w="12700">
            <a:solidFill>
              <a:srgbClr val="DFDCD2"/>
            </a:solidFill>
            <a:prstDash val="solid"/>
            <a:round/>
            <a:headEnd len="sm" w="sm" type="none"/>
            <a:tailEnd len="sm" w="sm" type="none"/>
          </a:ln>
          <a:effectLst>
            <a:outerShdw blurRad="889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3"/>
          <p:cNvSpPr/>
          <p:nvPr/>
        </p:nvSpPr>
        <p:spPr>
          <a:xfrm>
            <a:off x="1828800" y="2125980"/>
            <a:ext cx="36576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372C"/>
              </a:buClr>
              <a:buSzPts val="2800"/>
              <a:buFont typeface="Cambria"/>
              <a:buNone/>
            </a:pPr>
            <a:r>
              <a:rPr b="1" lang="en-US" sz="2800">
                <a:solidFill>
                  <a:srgbClr val="33372C"/>
                </a:solidFill>
                <a:latin typeface="Cambria"/>
                <a:ea typeface="Cambria"/>
                <a:cs typeface="Cambria"/>
                <a:sym typeface="Cambria"/>
              </a:rPr>
              <a:t>El juicio moral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3"/>
          <p:cNvSpPr/>
          <p:nvPr/>
        </p:nvSpPr>
        <p:spPr>
          <a:xfrm>
            <a:off x="960120" y="3063240"/>
            <a:ext cx="4617720" cy="8831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8181"/>
              </a:lnSpc>
              <a:spcBef>
                <a:spcPts val="0"/>
              </a:spcBef>
              <a:spcAft>
                <a:spcPts val="0"/>
              </a:spcAft>
              <a:buClr>
                <a:srgbClr val="33372C"/>
              </a:buClr>
              <a:buSzPts val="2200"/>
              <a:buFont typeface="Calibri"/>
              <a:buNone/>
            </a:pPr>
            <a:r>
              <a:rPr lang="en-US" sz="2200">
                <a:solidFill>
                  <a:srgbClr val="33372C"/>
                </a:solidFill>
                <a:latin typeface="Calibri"/>
                <a:ea typeface="Calibri"/>
                <a:cs typeface="Calibri"/>
                <a:sym typeface="Calibri"/>
              </a:rPr>
              <a:t>No dice solo </a:t>
            </a:r>
            <a:r>
              <a:rPr i="1" lang="en-US" sz="2200">
                <a:solidFill>
                  <a:srgbClr val="33372C"/>
                </a:solidFill>
                <a:latin typeface="Calibri"/>
                <a:ea typeface="Calibri"/>
                <a:cs typeface="Calibri"/>
                <a:sym typeface="Calibri"/>
              </a:rPr>
              <a:t>“algo malo ocurrió”</a:t>
            </a:r>
            <a:r>
              <a:rPr lang="en-US" sz="2200">
                <a:solidFill>
                  <a:srgbClr val="33372C"/>
                </a:solidFill>
                <a:latin typeface="Calibri"/>
                <a:ea typeface="Calibri"/>
                <a:cs typeface="Calibri"/>
                <a:sym typeface="Calibri"/>
              </a:rPr>
              <a:t>, sino </a:t>
            </a:r>
            <a:r>
              <a:rPr b="1" lang="en-US" sz="2200">
                <a:solidFill>
                  <a:srgbClr val="7E5E6A"/>
                </a:solidFill>
                <a:latin typeface="Calibri"/>
                <a:ea typeface="Calibri"/>
                <a:cs typeface="Calibri"/>
                <a:sym typeface="Calibri"/>
              </a:rPr>
              <a:t>“hay algo malo en mí”</a:t>
            </a:r>
            <a:r>
              <a:rPr lang="en-US" sz="2200">
                <a:solidFill>
                  <a:srgbClr val="33372C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3"/>
          <p:cNvSpPr/>
          <p:nvPr/>
        </p:nvSpPr>
        <p:spPr>
          <a:xfrm>
            <a:off x="960120" y="4206240"/>
            <a:ext cx="461772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C6152"/>
              </a:buClr>
              <a:buSzPts val="2000"/>
              <a:buFont typeface="Calibri"/>
              <a:buNone/>
            </a:pPr>
            <a:r>
              <a:rPr i="1" lang="en-US" sz="2000">
                <a:solidFill>
                  <a:srgbClr val="5C6152"/>
                </a:solidFill>
                <a:latin typeface="Calibri"/>
                <a:ea typeface="Calibri"/>
                <a:cs typeface="Calibri"/>
                <a:sym typeface="Calibri"/>
              </a:rPr>
              <a:t>Es el significado moral de Elkin: lo vivido informa de si soy bueno o malo. Se diferencia de la culpa (“hice algo malo”).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3"/>
          <p:cNvSpPr/>
          <p:nvPr/>
        </p:nvSpPr>
        <p:spPr>
          <a:xfrm>
            <a:off x="6294122" y="1772920"/>
            <a:ext cx="5257800" cy="4023360"/>
          </a:xfrm>
          <a:prstGeom prst="roundRect">
            <a:avLst>
              <a:gd fmla="val 2045" name="adj"/>
            </a:avLst>
          </a:prstGeom>
          <a:solidFill>
            <a:srgbClr val="EBF0EC"/>
          </a:solidFill>
          <a:ln cap="flat" cmpd="sng" w="12700">
            <a:solidFill>
              <a:srgbClr val="DFDCD2"/>
            </a:solidFill>
            <a:prstDash val="solid"/>
            <a:round/>
            <a:headEnd len="sm" w="sm" type="none"/>
            <a:tailEnd len="sm" w="sm" type="none"/>
          </a:ln>
          <a:effectLst>
            <a:outerShdw blurRad="889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3"/>
          <p:cNvSpPr/>
          <p:nvPr/>
        </p:nvSpPr>
        <p:spPr>
          <a:xfrm>
            <a:off x="7188200" y="2105912"/>
            <a:ext cx="3840480" cy="77076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7142"/>
              </a:lnSpc>
              <a:spcBef>
                <a:spcPts val="0"/>
              </a:spcBef>
              <a:spcAft>
                <a:spcPts val="0"/>
              </a:spcAft>
              <a:buClr>
                <a:srgbClr val="33372C"/>
              </a:buClr>
              <a:buSzPts val="2800"/>
              <a:buFont typeface="Cambria"/>
              <a:buNone/>
            </a:pPr>
            <a:r>
              <a:rPr b="1" lang="en-US" sz="2800">
                <a:solidFill>
                  <a:srgbClr val="33372C"/>
                </a:solidFill>
                <a:latin typeface="Cambria"/>
                <a:ea typeface="Cambria"/>
                <a:cs typeface="Cambria"/>
                <a:sym typeface="Cambria"/>
              </a:rPr>
              <a:t>No siempre la lleva un exiliado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3"/>
          <p:cNvSpPr/>
          <p:nvPr/>
        </p:nvSpPr>
        <p:spPr>
          <a:xfrm>
            <a:off x="6675120" y="3034792"/>
            <a:ext cx="4617720" cy="2468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3372C"/>
              </a:buClr>
              <a:buSzPts val="2000"/>
              <a:buFont typeface="Calibri"/>
              <a:buNone/>
            </a:pPr>
            <a:r>
              <a:rPr lang="en-US" sz="2000">
                <a:solidFill>
                  <a:srgbClr val="33372C"/>
                </a:solidFill>
                <a:latin typeface="Calibri"/>
                <a:ea typeface="Calibri"/>
                <a:cs typeface="Calibri"/>
                <a:sym typeface="Calibri"/>
              </a:rPr>
              <a:t>Puede vivir en protectores con reglas o roles familiares.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33372C"/>
              </a:buClr>
              <a:buSzPts val="2000"/>
              <a:buFont typeface="Calibri"/>
              <a:buNone/>
            </a:pPr>
            <a:r>
              <a:rPr lang="en-US" sz="2000">
                <a:solidFill>
                  <a:srgbClr val="33372C"/>
                </a:solidFill>
                <a:latin typeface="Calibri"/>
                <a:ea typeface="Calibri"/>
                <a:cs typeface="Calibri"/>
                <a:sym typeface="Calibri"/>
              </a:rPr>
              <a:t>A veces son creencias que están en la atmósfera,  “en las células”, que se respiró siempre.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33372C"/>
              </a:buClr>
              <a:buSzPts val="2000"/>
              <a:buFont typeface="Calibri"/>
              <a:buNone/>
            </a:pPr>
            <a:r>
              <a:rPr lang="en-US" sz="2000">
                <a:solidFill>
                  <a:srgbClr val="33372C"/>
                </a:solidFill>
                <a:latin typeface="Calibri"/>
                <a:ea typeface="Calibri"/>
                <a:cs typeface="Calibri"/>
                <a:sym typeface="Calibri"/>
              </a:rPr>
              <a:t>Por eso aparecen frases como “es que yo soy así”.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3"/>
          <p:cNvSpPr txBox="1"/>
          <p:nvPr/>
        </p:nvSpPr>
        <p:spPr>
          <a:xfrm>
            <a:off x="8473440" y="6270752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A7F7C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6A7F7C"/>
                </a:solidFill>
                <a:latin typeface="Arial"/>
                <a:ea typeface="Arial"/>
                <a:cs typeface="Arial"/>
                <a:sym typeface="Arial"/>
              </a:rPr>
              <a:t>Pilar de la Torre · Nivel 2 · 2026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4"/>
          <p:cNvSpPr/>
          <p:nvPr/>
        </p:nvSpPr>
        <p:spPr>
          <a:xfrm>
            <a:off x="630936" y="5632704"/>
            <a:ext cx="10881360" cy="822960"/>
          </a:xfrm>
          <a:prstGeom prst="roundRect">
            <a:avLst>
              <a:gd fmla="val 10526" name="adj"/>
            </a:avLst>
          </a:prstGeom>
          <a:solidFill>
            <a:srgbClr val="8B9D91"/>
          </a:solidFill>
          <a:ln>
            <a:noFill/>
          </a:ln>
          <a:effectLst>
            <a:outerShdw blurRad="889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4"/>
          <p:cNvSpPr/>
          <p:nvPr/>
        </p:nvSpPr>
        <p:spPr>
          <a:xfrm>
            <a:off x="655320" y="345186"/>
            <a:ext cx="108813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6152"/>
              </a:buClr>
              <a:buSzPts val="2400"/>
              <a:buFont typeface="Calibri"/>
              <a:buNone/>
            </a:pPr>
            <a:r>
              <a:rPr b="1" lang="en-US" sz="2400">
                <a:solidFill>
                  <a:srgbClr val="5C6152"/>
                </a:solidFill>
                <a:latin typeface="Calibri"/>
                <a:ea typeface="Calibri"/>
                <a:cs typeface="Calibri"/>
                <a:sym typeface="Calibri"/>
              </a:rPr>
              <a:t>CÓMO SE TRANSMITE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4"/>
          <p:cNvSpPr/>
          <p:nvPr/>
        </p:nvSpPr>
        <p:spPr>
          <a:xfrm>
            <a:off x="655320" y="713232"/>
            <a:ext cx="1088136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372C"/>
              </a:buClr>
              <a:buSzPts val="3000"/>
              <a:buFont typeface="Cambria"/>
              <a:buNone/>
            </a:pPr>
            <a:r>
              <a:rPr b="1" lang="en-US" sz="3000">
                <a:solidFill>
                  <a:srgbClr val="33372C"/>
                </a:solidFill>
                <a:latin typeface="Cambria"/>
                <a:ea typeface="Cambria"/>
                <a:cs typeface="Cambria"/>
                <a:sym typeface="Cambria"/>
              </a:rPr>
              <a:t>Sei</a:t>
            </a:r>
            <a:r>
              <a:rPr b="1" lang="en-US" sz="2800">
                <a:solidFill>
                  <a:srgbClr val="33372C"/>
                </a:solidFill>
                <a:latin typeface="Cambria"/>
                <a:ea typeface="Cambria"/>
                <a:cs typeface="Cambria"/>
                <a:sym typeface="Cambria"/>
              </a:rPr>
              <a:t>s vías: de lo relacional a lo biológico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4"/>
          <p:cNvSpPr/>
          <p:nvPr/>
        </p:nvSpPr>
        <p:spPr>
          <a:xfrm>
            <a:off x="640080" y="1737360"/>
            <a:ext cx="3502152" cy="1783080"/>
          </a:xfrm>
          <a:prstGeom prst="roundRect">
            <a:avLst>
              <a:gd fmla="val 4615" name="adj"/>
            </a:avLst>
          </a:prstGeom>
          <a:solidFill>
            <a:srgbClr val="EBF0EC"/>
          </a:solidFill>
          <a:ln cap="flat" cmpd="sng" w="12700">
            <a:solidFill>
              <a:srgbClr val="DFDCD2"/>
            </a:solidFill>
            <a:prstDash val="solid"/>
            <a:round/>
            <a:headEnd len="sm" w="sm" type="none"/>
            <a:tailEnd len="sm" w="sm" type="none"/>
          </a:ln>
          <a:effectLst>
            <a:outerShdw blurRad="889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1557302" y="1810512"/>
            <a:ext cx="2313432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72C"/>
              </a:buClr>
              <a:buSzPts val="2000"/>
              <a:buFont typeface="Cambria"/>
              <a:buNone/>
            </a:pPr>
            <a:r>
              <a:rPr b="1" lang="en-US" sz="2000">
                <a:solidFill>
                  <a:srgbClr val="33372C"/>
                </a:solidFill>
                <a:latin typeface="Cambria"/>
                <a:ea typeface="Cambria"/>
                <a:cs typeface="Cambria"/>
                <a:sym typeface="Cambria"/>
              </a:rPr>
              <a:t>Vía relacional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4"/>
          <p:cNvSpPr/>
          <p:nvPr/>
        </p:nvSpPr>
        <p:spPr>
          <a:xfrm>
            <a:off x="880646" y="2491860"/>
            <a:ext cx="2990088" cy="7498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88888"/>
              </a:lnSpc>
              <a:spcBef>
                <a:spcPts val="0"/>
              </a:spcBef>
              <a:spcAft>
                <a:spcPts val="0"/>
              </a:spcAft>
              <a:buClr>
                <a:srgbClr val="5C6152"/>
              </a:buClr>
              <a:buSzPts val="1800"/>
              <a:buFont typeface="Calibri"/>
              <a:buNone/>
            </a:pPr>
            <a:r>
              <a:rPr lang="en-US" sz="1800">
                <a:solidFill>
                  <a:srgbClr val="5C6152"/>
                </a:solidFill>
                <a:latin typeface="Calibri"/>
                <a:ea typeface="Calibri"/>
                <a:cs typeface="Calibri"/>
                <a:sym typeface="Calibri"/>
              </a:rPr>
              <a:t>Lo dicho (“no llores”, “no nos avergüences”) y lo no dicho: una mirada, un silencio, una tensión.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4"/>
          <p:cNvSpPr/>
          <p:nvPr/>
        </p:nvSpPr>
        <p:spPr>
          <a:xfrm>
            <a:off x="4243324" y="1723644"/>
            <a:ext cx="3675767" cy="1783080"/>
          </a:xfrm>
          <a:prstGeom prst="roundRect">
            <a:avLst>
              <a:gd fmla="val 4615" name="adj"/>
            </a:avLst>
          </a:prstGeom>
          <a:solidFill>
            <a:srgbClr val="F3ECEE"/>
          </a:solidFill>
          <a:ln cap="flat" cmpd="sng" w="12700">
            <a:solidFill>
              <a:srgbClr val="DFDCD2"/>
            </a:solidFill>
            <a:prstDash val="solid"/>
            <a:round/>
            <a:headEnd len="sm" w="sm" type="none"/>
            <a:tailEnd len="sm" w="sm" type="none"/>
          </a:ln>
          <a:effectLst>
            <a:outerShdw blurRad="889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4"/>
          <p:cNvSpPr/>
          <p:nvPr/>
        </p:nvSpPr>
        <p:spPr>
          <a:xfrm>
            <a:off x="4837685" y="1846005"/>
            <a:ext cx="2313432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72C"/>
              </a:buClr>
              <a:buSzPts val="2000"/>
              <a:buFont typeface="Cambria"/>
              <a:buNone/>
            </a:pPr>
            <a:r>
              <a:rPr b="1" lang="en-US" sz="2000">
                <a:solidFill>
                  <a:srgbClr val="33372C"/>
                </a:solidFill>
                <a:latin typeface="Cambria"/>
                <a:ea typeface="Cambria"/>
                <a:cs typeface="Cambria"/>
                <a:sym typeface="Cambria"/>
              </a:rPr>
              <a:t>Secretos familiares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4"/>
          <p:cNvSpPr/>
          <p:nvPr/>
        </p:nvSpPr>
        <p:spPr>
          <a:xfrm>
            <a:off x="4517136" y="2523744"/>
            <a:ext cx="2990088" cy="7498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88888"/>
              </a:lnSpc>
              <a:spcBef>
                <a:spcPts val="0"/>
              </a:spcBef>
              <a:spcAft>
                <a:spcPts val="0"/>
              </a:spcAft>
              <a:buClr>
                <a:srgbClr val="5C6152"/>
              </a:buClr>
              <a:buSzPts val="1800"/>
              <a:buFont typeface="Calibri"/>
              <a:buNone/>
            </a:pPr>
            <a:r>
              <a:rPr lang="en-US" sz="1800">
                <a:solidFill>
                  <a:srgbClr val="5C6152"/>
                </a:solidFill>
                <a:latin typeface="Calibri"/>
                <a:ea typeface="Calibri"/>
                <a:cs typeface="Calibri"/>
                <a:sym typeface="Calibri"/>
              </a:rPr>
              <a:t>La historia desaparece, pero la carga sigue viva.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4"/>
          <p:cNvSpPr/>
          <p:nvPr/>
        </p:nvSpPr>
        <p:spPr>
          <a:xfrm>
            <a:off x="8010144" y="1737360"/>
            <a:ext cx="3502152" cy="1783080"/>
          </a:xfrm>
          <a:prstGeom prst="roundRect">
            <a:avLst>
              <a:gd fmla="val 4615" name="adj"/>
            </a:avLst>
          </a:prstGeom>
          <a:solidFill>
            <a:srgbClr val="EBF0EC"/>
          </a:solidFill>
          <a:ln cap="flat" cmpd="sng" w="12700">
            <a:solidFill>
              <a:srgbClr val="DFDCD2"/>
            </a:solidFill>
            <a:prstDash val="solid"/>
            <a:round/>
            <a:headEnd len="sm" w="sm" type="none"/>
            <a:tailEnd len="sm" w="sm" type="none"/>
          </a:ln>
          <a:effectLst>
            <a:outerShdw blurRad="889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4"/>
          <p:cNvSpPr/>
          <p:nvPr/>
        </p:nvSpPr>
        <p:spPr>
          <a:xfrm>
            <a:off x="8775352" y="1846005"/>
            <a:ext cx="2313432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72C"/>
              </a:buClr>
              <a:buSzPts val="2000"/>
              <a:buFont typeface="Cambria"/>
              <a:buNone/>
            </a:pPr>
            <a:r>
              <a:rPr b="1" lang="en-US" sz="2000">
                <a:solidFill>
                  <a:srgbClr val="33372C"/>
                </a:solidFill>
                <a:latin typeface="Cambria"/>
                <a:ea typeface="Cambria"/>
                <a:cs typeface="Cambria"/>
                <a:sym typeface="Cambria"/>
              </a:rPr>
              <a:t>Lealtad familiar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4"/>
          <p:cNvSpPr/>
          <p:nvPr/>
        </p:nvSpPr>
        <p:spPr>
          <a:xfrm>
            <a:off x="8266176" y="2487168"/>
            <a:ext cx="2990088" cy="7498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88888"/>
              </a:lnSpc>
              <a:spcBef>
                <a:spcPts val="0"/>
              </a:spcBef>
              <a:spcAft>
                <a:spcPts val="0"/>
              </a:spcAft>
              <a:buClr>
                <a:srgbClr val="5C6152"/>
              </a:buClr>
              <a:buSzPts val="1800"/>
              <a:buFont typeface="Calibri"/>
              <a:buNone/>
            </a:pPr>
            <a:r>
              <a:rPr lang="en-US" sz="1800">
                <a:solidFill>
                  <a:srgbClr val="5C6152"/>
                </a:solidFill>
                <a:latin typeface="Calibri"/>
                <a:ea typeface="Calibri"/>
                <a:cs typeface="Calibri"/>
                <a:sym typeface="Calibri"/>
              </a:rPr>
              <a:t>Soltar la carga se vive como traicionar a los míos.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4"/>
          <p:cNvSpPr/>
          <p:nvPr/>
        </p:nvSpPr>
        <p:spPr>
          <a:xfrm>
            <a:off x="640080" y="3703320"/>
            <a:ext cx="3502152" cy="1783080"/>
          </a:xfrm>
          <a:prstGeom prst="roundRect">
            <a:avLst>
              <a:gd fmla="val 4615" name="adj"/>
            </a:avLst>
          </a:prstGeom>
          <a:solidFill>
            <a:srgbClr val="F3ECEE"/>
          </a:solidFill>
          <a:ln cap="flat" cmpd="sng" w="12700">
            <a:solidFill>
              <a:srgbClr val="DFDCD2"/>
            </a:solidFill>
            <a:prstDash val="solid"/>
            <a:round/>
            <a:headEnd len="sm" w="sm" type="none"/>
            <a:tailEnd len="sm" w="sm" type="none"/>
          </a:ln>
          <a:effectLst>
            <a:outerShdw blurRad="889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4"/>
          <p:cNvSpPr/>
          <p:nvPr/>
        </p:nvSpPr>
        <p:spPr>
          <a:xfrm>
            <a:off x="1310386" y="3871161"/>
            <a:ext cx="2313432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72C"/>
              </a:buClr>
              <a:buSzPts val="2000"/>
              <a:buFont typeface="Cambria"/>
              <a:buNone/>
            </a:pPr>
            <a:r>
              <a:rPr b="1" lang="en-US" sz="2000">
                <a:solidFill>
                  <a:srgbClr val="33372C"/>
                </a:solidFill>
                <a:latin typeface="Cambria"/>
                <a:ea typeface="Cambria"/>
                <a:cs typeface="Cambria"/>
                <a:sym typeface="Cambria"/>
              </a:rPr>
              <a:t>Cultura y opresión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4"/>
          <p:cNvSpPr/>
          <p:nvPr/>
        </p:nvSpPr>
        <p:spPr>
          <a:xfrm>
            <a:off x="896112" y="4562856"/>
            <a:ext cx="2990088" cy="7498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88888"/>
              </a:lnSpc>
              <a:spcBef>
                <a:spcPts val="0"/>
              </a:spcBef>
              <a:spcAft>
                <a:spcPts val="0"/>
              </a:spcAft>
              <a:buClr>
                <a:srgbClr val="5C6152"/>
              </a:buClr>
              <a:buSzPts val="1800"/>
              <a:buFont typeface="Calibri"/>
              <a:buNone/>
            </a:pPr>
            <a:r>
              <a:rPr lang="en-US" sz="1800">
                <a:solidFill>
                  <a:srgbClr val="5C6152"/>
                </a:solidFill>
                <a:latin typeface="Calibri"/>
                <a:ea typeface="Calibri"/>
                <a:cs typeface="Calibri"/>
                <a:sym typeface="Calibri"/>
              </a:rPr>
              <a:t>La opresión externa interiorizada se vuelve vergüenza interna.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4"/>
          <p:cNvSpPr/>
          <p:nvPr/>
        </p:nvSpPr>
        <p:spPr>
          <a:xfrm>
            <a:off x="4243325" y="3698748"/>
            <a:ext cx="3675767" cy="1783080"/>
          </a:xfrm>
          <a:prstGeom prst="roundRect">
            <a:avLst>
              <a:gd fmla="val 4615" name="adj"/>
            </a:avLst>
          </a:prstGeom>
          <a:solidFill>
            <a:srgbClr val="EBF0EC"/>
          </a:solidFill>
          <a:ln cap="flat" cmpd="sng" w="12700">
            <a:solidFill>
              <a:srgbClr val="DFDCD2"/>
            </a:solidFill>
            <a:prstDash val="solid"/>
            <a:round/>
            <a:headEnd len="sm" w="sm" type="none"/>
            <a:tailEnd len="sm" w="sm" type="none"/>
          </a:ln>
          <a:effectLst>
            <a:outerShdw blurRad="889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4"/>
          <p:cNvSpPr/>
          <p:nvPr/>
        </p:nvSpPr>
        <p:spPr>
          <a:xfrm>
            <a:off x="4995418" y="3870198"/>
            <a:ext cx="2313432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72C"/>
              </a:buClr>
              <a:buSzPts val="2000"/>
              <a:buFont typeface="Cambria"/>
              <a:buNone/>
            </a:pPr>
            <a:r>
              <a:rPr b="1" lang="en-US" sz="2000">
                <a:solidFill>
                  <a:srgbClr val="33372C"/>
                </a:solidFill>
                <a:latin typeface="Cambria"/>
                <a:ea typeface="Cambria"/>
                <a:cs typeface="Cambria"/>
                <a:sym typeface="Cambria"/>
              </a:rPr>
              <a:t>Polarizaciones heredadas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4"/>
          <p:cNvSpPr/>
          <p:nvPr/>
        </p:nvSpPr>
        <p:spPr>
          <a:xfrm>
            <a:off x="4696033" y="4587400"/>
            <a:ext cx="2990088" cy="7498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88888"/>
              </a:lnSpc>
              <a:spcBef>
                <a:spcPts val="0"/>
              </a:spcBef>
              <a:spcAft>
                <a:spcPts val="0"/>
              </a:spcAft>
              <a:buClr>
                <a:srgbClr val="5C6152"/>
              </a:buClr>
              <a:buSzPts val="1800"/>
              <a:buFont typeface="Calibri"/>
              <a:buNone/>
            </a:pPr>
            <a:r>
              <a:rPr lang="en-US" sz="1800">
                <a:solidFill>
                  <a:srgbClr val="5C6152"/>
                </a:solidFill>
                <a:latin typeface="Calibri"/>
                <a:ea typeface="Calibri"/>
                <a:cs typeface="Calibri"/>
                <a:sym typeface="Calibri"/>
              </a:rPr>
              <a:t>El conflicto interno como guerra de los padres alojada dentro</a:t>
            </a:r>
            <a:r>
              <a:rPr lang="en-US" sz="1250">
                <a:solidFill>
                  <a:srgbClr val="5C6152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4"/>
          <p:cNvSpPr/>
          <p:nvPr/>
        </p:nvSpPr>
        <p:spPr>
          <a:xfrm>
            <a:off x="8010144" y="3703320"/>
            <a:ext cx="3502152" cy="1783080"/>
          </a:xfrm>
          <a:prstGeom prst="roundRect">
            <a:avLst>
              <a:gd fmla="val 4615" name="adj"/>
            </a:avLst>
          </a:prstGeom>
          <a:solidFill>
            <a:srgbClr val="F3ECEE"/>
          </a:solidFill>
          <a:ln cap="flat" cmpd="sng" w="12700">
            <a:solidFill>
              <a:srgbClr val="DFDCD2"/>
            </a:solidFill>
            <a:prstDash val="solid"/>
            <a:round/>
            <a:headEnd len="sm" w="sm" type="none"/>
            <a:tailEnd len="sm" w="sm" type="none"/>
          </a:ln>
          <a:effectLst>
            <a:outerShdw blurRad="889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4"/>
          <p:cNvSpPr/>
          <p:nvPr/>
        </p:nvSpPr>
        <p:spPr>
          <a:xfrm>
            <a:off x="8604504" y="3862017"/>
            <a:ext cx="2313432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72C"/>
              </a:buClr>
              <a:buSzPts val="2000"/>
              <a:buFont typeface="Cambria"/>
              <a:buNone/>
            </a:pPr>
            <a:r>
              <a:rPr b="1" lang="en-US" sz="2000">
                <a:solidFill>
                  <a:srgbClr val="33372C"/>
                </a:solidFill>
                <a:latin typeface="Cambria"/>
                <a:ea typeface="Cambria"/>
                <a:cs typeface="Cambria"/>
                <a:sym typeface="Cambria"/>
              </a:rPr>
              <a:t>Vía epigenética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4"/>
          <p:cNvSpPr/>
          <p:nvPr/>
        </p:nvSpPr>
        <p:spPr>
          <a:xfrm>
            <a:off x="8010144" y="4587400"/>
            <a:ext cx="3411100" cy="7498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88888"/>
              </a:lnSpc>
              <a:spcBef>
                <a:spcPts val="0"/>
              </a:spcBef>
              <a:spcAft>
                <a:spcPts val="0"/>
              </a:spcAft>
              <a:buClr>
                <a:srgbClr val="5C6152"/>
              </a:buClr>
              <a:buSzPts val="1800"/>
              <a:buFont typeface="Calibri"/>
              <a:buNone/>
            </a:pPr>
            <a:r>
              <a:rPr lang="en-US" sz="1800">
                <a:solidFill>
                  <a:srgbClr val="5C6152"/>
                </a:solidFill>
                <a:latin typeface="Calibri"/>
                <a:ea typeface="Calibri"/>
                <a:cs typeface="Calibri"/>
                <a:sym typeface="Calibri"/>
              </a:rPr>
              <a:t>El entorno —estrés, trauma, hambre— deja marcas que regulan el ADN. Metilos, histonas….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4"/>
          <p:cNvSpPr/>
          <p:nvPr/>
        </p:nvSpPr>
        <p:spPr>
          <a:xfrm>
            <a:off x="1935480" y="5614416"/>
            <a:ext cx="96012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Cambria"/>
              <a:buNone/>
            </a:pPr>
            <a:r>
              <a:rPr i="1" lang="en-US" sz="22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El secreto corta la narrativa, pero no la transmisión.</a:t>
            </a:r>
            <a:endParaRPr sz="2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4"/>
          <p:cNvSpPr/>
          <p:nvPr/>
        </p:nvSpPr>
        <p:spPr>
          <a:xfrm>
            <a:off x="7315200" y="6537960"/>
            <a:ext cx="42062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C6152"/>
              </a:buClr>
              <a:buSzPts val="1800"/>
              <a:buFont typeface="Calibri"/>
              <a:buNone/>
            </a:pPr>
            <a:r>
              <a:rPr lang="en-US" sz="1800">
                <a:solidFill>
                  <a:srgbClr val="5C6152"/>
                </a:solidFill>
                <a:latin typeface="Calibri"/>
                <a:ea typeface="Calibri"/>
                <a:cs typeface="Calibri"/>
                <a:sym typeface="Calibri"/>
              </a:rPr>
              <a:t>Pilar de la Torre · Nivel 2 · 2026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4"/>
          <p:cNvSpPr/>
          <p:nvPr/>
        </p:nvSpPr>
        <p:spPr>
          <a:xfrm>
            <a:off x="972312" y="5715000"/>
            <a:ext cx="621792" cy="621792"/>
          </a:xfrm>
          <a:prstGeom prst="ellipse">
            <a:avLst/>
          </a:prstGeom>
          <a:solidFill>
            <a:srgbClr val="B0BCB4"/>
          </a:solidFill>
          <a:ln cap="flat" cmpd="sng" w="12700">
            <a:solidFill>
              <a:srgbClr val="DFDCD2"/>
            </a:solidFill>
            <a:prstDash val="solid"/>
            <a:round/>
            <a:headEnd len="sm" w="sm" type="none"/>
            <a:tailEnd len="sm" w="sm" type="none"/>
          </a:ln>
          <a:effectLst>
            <a:outerShdw blurRad="889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4"/>
          <p:cNvSpPr/>
          <p:nvPr/>
        </p:nvSpPr>
        <p:spPr>
          <a:xfrm>
            <a:off x="965345" y="5715000"/>
            <a:ext cx="621792" cy="621792"/>
          </a:xfrm>
          <a:prstGeom prst="ellipse">
            <a:avLst/>
          </a:prstGeom>
          <a:solidFill>
            <a:srgbClr val="B0BCB4"/>
          </a:solidFill>
          <a:ln cap="flat" cmpd="sng" w="12700">
            <a:solidFill>
              <a:srgbClr val="DFDCD2"/>
            </a:solidFill>
            <a:prstDash val="solid"/>
            <a:round/>
            <a:headEnd len="sm" w="sm" type="none"/>
            <a:tailEnd len="sm" w="sm" type="none"/>
          </a:ln>
          <a:effectLst>
            <a:outerShdw blurRad="889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72" name="Google Shape;7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9952" y="5833872"/>
            <a:ext cx="310896" cy="3108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BFAF6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5"/>
          <p:cNvSpPr/>
          <p:nvPr/>
        </p:nvSpPr>
        <p:spPr>
          <a:xfrm>
            <a:off x="640080" y="384048"/>
            <a:ext cx="108813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6152"/>
              </a:buClr>
              <a:buSzPts val="2400"/>
              <a:buFont typeface="Calibri"/>
              <a:buNone/>
            </a:pPr>
            <a:r>
              <a:rPr b="1" lang="en-US" sz="2400">
                <a:solidFill>
                  <a:srgbClr val="5C6152"/>
                </a:solidFill>
                <a:latin typeface="Calibri"/>
                <a:ea typeface="Calibri"/>
                <a:cs typeface="Calibri"/>
                <a:sym typeface="Calibri"/>
              </a:rPr>
              <a:t>FORMAS Y POSICIONES COLECTIVAS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5"/>
          <p:cNvSpPr/>
          <p:nvPr/>
        </p:nvSpPr>
        <p:spPr>
          <a:xfrm>
            <a:off x="640080" y="749808"/>
            <a:ext cx="1088136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372C"/>
              </a:buClr>
              <a:buSzPts val="2800"/>
              <a:buFont typeface="Cambria"/>
              <a:buNone/>
            </a:pPr>
            <a:r>
              <a:rPr b="1" lang="en-US" sz="2800">
                <a:solidFill>
                  <a:srgbClr val="33372C"/>
                </a:solidFill>
                <a:latin typeface="Cambria"/>
                <a:ea typeface="Cambria"/>
                <a:cs typeface="Cambria"/>
                <a:sym typeface="Cambria"/>
              </a:rPr>
              <a:t>Cuatro formas; y dentro de la colectiva, cinco posiciones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5"/>
          <p:cNvSpPr/>
          <p:nvPr/>
        </p:nvSpPr>
        <p:spPr>
          <a:xfrm>
            <a:off x="640080" y="1783080"/>
            <a:ext cx="5257800" cy="914400"/>
          </a:xfrm>
          <a:prstGeom prst="roundRect">
            <a:avLst>
              <a:gd fmla="val 8000" name="adj"/>
            </a:avLst>
          </a:prstGeom>
          <a:solidFill>
            <a:srgbClr val="F4F2EC"/>
          </a:solidFill>
          <a:ln cap="flat" cmpd="sng" w="12700">
            <a:solidFill>
              <a:srgbClr val="DFDCD2"/>
            </a:solidFill>
            <a:prstDash val="solid"/>
            <a:round/>
            <a:headEnd len="sm" w="sm" type="none"/>
            <a:tailEnd len="sm" w="sm" type="none"/>
          </a:ln>
          <a:effectLst>
            <a:outerShdw blurRad="889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5"/>
          <p:cNvSpPr/>
          <p:nvPr/>
        </p:nvSpPr>
        <p:spPr>
          <a:xfrm>
            <a:off x="868680" y="1956816"/>
            <a:ext cx="566928" cy="566928"/>
          </a:xfrm>
          <a:prstGeom prst="ellipse">
            <a:avLst/>
          </a:prstGeom>
          <a:solidFill>
            <a:srgbClr val="EBF0EC"/>
          </a:solidFill>
          <a:ln cap="flat" cmpd="sng" w="12700">
            <a:solidFill>
              <a:srgbClr val="DFDCD2"/>
            </a:solidFill>
            <a:prstDash val="solid"/>
            <a:round/>
            <a:headEnd len="sm" w="sm" type="none"/>
            <a:tailEnd len="sm" w="sm" type="none"/>
          </a:ln>
          <a:effectLst>
            <a:outerShdw blurRad="889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82" name="Google Shape;8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0412" y="2098548"/>
            <a:ext cx="283464" cy="283464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5"/>
          <p:cNvSpPr/>
          <p:nvPr/>
        </p:nvSpPr>
        <p:spPr>
          <a:xfrm>
            <a:off x="1600200" y="1783080"/>
            <a:ext cx="155448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372C"/>
              </a:buClr>
              <a:buSzPts val="2000"/>
              <a:buFont typeface="Cambria"/>
              <a:buNone/>
            </a:pPr>
            <a:r>
              <a:rPr b="1" lang="en-US" sz="2000">
                <a:solidFill>
                  <a:srgbClr val="33372C"/>
                </a:solidFill>
                <a:latin typeface="Cambria"/>
                <a:ea typeface="Cambria"/>
                <a:cs typeface="Cambria"/>
                <a:sym typeface="Cambria"/>
              </a:rPr>
              <a:t>Familiar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5"/>
          <p:cNvSpPr/>
          <p:nvPr/>
        </p:nvSpPr>
        <p:spPr>
          <a:xfrm>
            <a:off x="3108960" y="1783080"/>
            <a:ext cx="2637322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4444"/>
              </a:lnSpc>
              <a:spcBef>
                <a:spcPts val="0"/>
              </a:spcBef>
              <a:spcAft>
                <a:spcPts val="0"/>
              </a:spcAft>
              <a:buClr>
                <a:srgbClr val="5C6152"/>
              </a:buClr>
              <a:buSzPts val="1800"/>
              <a:buFont typeface="Calibri"/>
              <a:buNone/>
            </a:pPr>
            <a:r>
              <a:rPr lang="en-US" sz="1800">
                <a:solidFill>
                  <a:srgbClr val="5C6152"/>
                </a:solidFill>
                <a:latin typeface="Calibri"/>
                <a:ea typeface="Calibri"/>
                <a:cs typeface="Calibri"/>
                <a:sym typeface="Calibri"/>
              </a:rPr>
              <a:t>Imagen, apellido, reglas de la casa.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5"/>
          <p:cNvSpPr/>
          <p:nvPr/>
        </p:nvSpPr>
        <p:spPr>
          <a:xfrm>
            <a:off x="640080" y="2816352"/>
            <a:ext cx="5257800" cy="914400"/>
          </a:xfrm>
          <a:prstGeom prst="roundRect">
            <a:avLst>
              <a:gd fmla="val 8000" name="adj"/>
            </a:avLst>
          </a:prstGeom>
          <a:solidFill>
            <a:srgbClr val="F4F2EC"/>
          </a:solidFill>
          <a:ln cap="flat" cmpd="sng" w="12700">
            <a:solidFill>
              <a:srgbClr val="DFDCD2"/>
            </a:solidFill>
            <a:prstDash val="solid"/>
            <a:round/>
            <a:headEnd len="sm" w="sm" type="none"/>
            <a:tailEnd len="sm" w="sm" type="none"/>
          </a:ln>
          <a:effectLst>
            <a:outerShdw blurRad="889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5"/>
          <p:cNvSpPr/>
          <p:nvPr/>
        </p:nvSpPr>
        <p:spPr>
          <a:xfrm>
            <a:off x="868680" y="2990088"/>
            <a:ext cx="566928" cy="566928"/>
          </a:xfrm>
          <a:prstGeom prst="ellipse">
            <a:avLst/>
          </a:prstGeom>
          <a:solidFill>
            <a:srgbClr val="EBF0EC"/>
          </a:solidFill>
          <a:ln cap="flat" cmpd="sng" w="12700">
            <a:solidFill>
              <a:srgbClr val="DFDCD2"/>
            </a:solidFill>
            <a:prstDash val="solid"/>
            <a:round/>
            <a:headEnd len="sm" w="sm" type="none"/>
            <a:tailEnd len="sm" w="sm" type="none"/>
          </a:ln>
          <a:effectLst>
            <a:outerShdw blurRad="889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87" name="Google Shape;87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0412" y="3131820"/>
            <a:ext cx="283464" cy="283464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5"/>
          <p:cNvSpPr/>
          <p:nvPr/>
        </p:nvSpPr>
        <p:spPr>
          <a:xfrm>
            <a:off x="1600200" y="2816352"/>
            <a:ext cx="155448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372C"/>
              </a:buClr>
              <a:buSzPts val="2000"/>
              <a:buFont typeface="Cambria"/>
              <a:buNone/>
            </a:pPr>
            <a:r>
              <a:rPr b="1" lang="en-US" sz="2000">
                <a:solidFill>
                  <a:srgbClr val="33372C"/>
                </a:solidFill>
                <a:latin typeface="Cambria"/>
                <a:ea typeface="Cambria"/>
                <a:cs typeface="Cambria"/>
                <a:sym typeface="Cambria"/>
              </a:rPr>
              <a:t>Ancestral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5"/>
          <p:cNvSpPr/>
          <p:nvPr/>
        </p:nvSpPr>
        <p:spPr>
          <a:xfrm>
            <a:off x="3108960" y="2816352"/>
            <a:ext cx="2743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4444"/>
              </a:lnSpc>
              <a:spcBef>
                <a:spcPts val="0"/>
              </a:spcBef>
              <a:spcAft>
                <a:spcPts val="0"/>
              </a:spcAft>
              <a:buClr>
                <a:srgbClr val="5C6152"/>
              </a:buClr>
              <a:buSzPts val="1800"/>
              <a:buFont typeface="Calibri"/>
              <a:buNone/>
            </a:pPr>
            <a:r>
              <a:rPr lang="en-US" sz="1800">
                <a:solidFill>
                  <a:srgbClr val="5C6152"/>
                </a:solidFill>
                <a:latin typeface="Calibri"/>
                <a:ea typeface="Calibri"/>
                <a:cs typeface="Calibri"/>
                <a:sym typeface="Calibri"/>
              </a:rPr>
              <a:t>Pobreza, migración, violencia o abuso previos.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5"/>
          <p:cNvSpPr/>
          <p:nvPr/>
        </p:nvSpPr>
        <p:spPr>
          <a:xfrm>
            <a:off x="640080" y="3849624"/>
            <a:ext cx="5257800" cy="914400"/>
          </a:xfrm>
          <a:prstGeom prst="roundRect">
            <a:avLst>
              <a:gd fmla="val 8000" name="adj"/>
            </a:avLst>
          </a:prstGeom>
          <a:solidFill>
            <a:srgbClr val="F4F2EC"/>
          </a:solidFill>
          <a:ln cap="flat" cmpd="sng" w="12700">
            <a:solidFill>
              <a:srgbClr val="DFDCD2"/>
            </a:solidFill>
            <a:prstDash val="solid"/>
            <a:round/>
            <a:headEnd len="sm" w="sm" type="none"/>
            <a:tailEnd len="sm" w="sm" type="none"/>
          </a:ln>
          <a:effectLst>
            <a:outerShdw blurRad="889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5"/>
          <p:cNvSpPr/>
          <p:nvPr/>
        </p:nvSpPr>
        <p:spPr>
          <a:xfrm>
            <a:off x="868680" y="4023360"/>
            <a:ext cx="566928" cy="566928"/>
          </a:xfrm>
          <a:prstGeom prst="ellipse">
            <a:avLst/>
          </a:prstGeom>
          <a:solidFill>
            <a:srgbClr val="EBF0EC"/>
          </a:solidFill>
          <a:ln cap="flat" cmpd="sng" w="12700">
            <a:solidFill>
              <a:srgbClr val="DFDCD2"/>
            </a:solidFill>
            <a:prstDash val="solid"/>
            <a:round/>
            <a:headEnd len="sm" w="sm" type="none"/>
            <a:tailEnd len="sm" w="sm" type="none"/>
          </a:ln>
          <a:effectLst>
            <a:outerShdw blurRad="889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92" name="Google Shape;92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10412" y="4165092"/>
            <a:ext cx="283464" cy="283464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5"/>
          <p:cNvSpPr/>
          <p:nvPr/>
        </p:nvSpPr>
        <p:spPr>
          <a:xfrm>
            <a:off x="1600200" y="3849624"/>
            <a:ext cx="155448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372C"/>
              </a:buClr>
              <a:buSzPts val="2000"/>
              <a:buFont typeface="Cambria"/>
              <a:buNone/>
            </a:pPr>
            <a:r>
              <a:rPr b="1" lang="en-US" sz="2000">
                <a:solidFill>
                  <a:srgbClr val="33372C"/>
                </a:solidFill>
                <a:latin typeface="Cambria"/>
                <a:ea typeface="Cambria"/>
                <a:cs typeface="Cambria"/>
                <a:sym typeface="Cambria"/>
              </a:rPr>
              <a:t>Cultural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5"/>
          <p:cNvSpPr/>
          <p:nvPr/>
        </p:nvSpPr>
        <p:spPr>
          <a:xfrm>
            <a:off x="3108960" y="3849624"/>
            <a:ext cx="2743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4444"/>
              </a:lnSpc>
              <a:spcBef>
                <a:spcPts val="0"/>
              </a:spcBef>
              <a:spcAft>
                <a:spcPts val="0"/>
              </a:spcAft>
              <a:buClr>
                <a:srgbClr val="5C6152"/>
              </a:buClr>
              <a:buSzPts val="1800"/>
              <a:buFont typeface="Calibri"/>
              <a:buNone/>
            </a:pPr>
            <a:r>
              <a:rPr lang="en-US" sz="1800">
                <a:solidFill>
                  <a:srgbClr val="5C6152"/>
                </a:solidFill>
                <a:latin typeface="Calibri"/>
                <a:ea typeface="Calibri"/>
                <a:cs typeface="Calibri"/>
                <a:sym typeface="Calibri"/>
              </a:rPr>
              <a:t>Valores y jerarquías de la cultura dominante.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5"/>
          <p:cNvSpPr/>
          <p:nvPr/>
        </p:nvSpPr>
        <p:spPr>
          <a:xfrm>
            <a:off x="640080" y="4882896"/>
            <a:ext cx="5257800" cy="914400"/>
          </a:xfrm>
          <a:prstGeom prst="roundRect">
            <a:avLst>
              <a:gd fmla="val 8000" name="adj"/>
            </a:avLst>
          </a:prstGeom>
          <a:solidFill>
            <a:srgbClr val="F3ECEE"/>
          </a:solidFill>
          <a:ln cap="flat" cmpd="sng" w="12700">
            <a:solidFill>
              <a:srgbClr val="DFDCD2"/>
            </a:solidFill>
            <a:prstDash val="solid"/>
            <a:round/>
            <a:headEnd len="sm" w="sm" type="none"/>
            <a:tailEnd len="sm" w="sm" type="none"/>
          </a:ln>
          <a:effectLst>
            <a:outerShdw blurRad="889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5"/>
          <p:cNvSpPr/>
          <p:nvPr/>
        </p:nvSpPr>
        <p:spPr>
          <a:xfrm>
            <a:off x="868680" y="5056632"/>
            <a:ext cx="566928" cy="566928"/>
          </a:xfrm>
          <a:prstGeom prst="ellipse">
            <a:avLst/>
          </a:prstGeom>
          <a:solidFill>
            <a:srgbClr val="F3ECEE"/>
          </a:solidFill>
          <a:ln cap="flat" cmpd="sng" w="12700">
            <a:solidFill>
              <a:srgbClr val="DFDCD2"/>
            </a:solidFill>
            <a:prstDash val="solid"/>
            <a:round/>
            <a:headEnd len="sm" w="sm" type="none"/>
            <a:tailEnd len="sm" w="sm" type="none"/>
          </a:ln>
          <a:effectLst>
            <a:outerShdw blurRad="889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97" name="Google Shape;97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10412" y="5198364"/>
            <a:ext cx="283464" cy="283464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5"/>
          <p:cNvSpPr/>
          <p:nvPr/>
        </p:nvSpPr>
        <p:spPr>
          <a:xfrm>
            <a:off x="1600200" y="4882896"/>
            <a:ext cx="155448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372C"/>
              </a:buClr>
              <a:buSzPts val="2000"/>
              <a:buFont typeface="Cambria"/>
              <a:buNone/>
            </a:pPr>
            <a:r>
              <a:rPr b="1" lang="en-US" sz="2000">
                <a:solidFill>
                  <a:srgbClr val="33372C"/>
                </a:solidFill>
                <a:latin typeface="Cambria"/>
                <a:ea typeface="Cambria"/>
                <a:cs typeface="Cambria"/>
                <a:sym typeface="Cambria"/>
              </a:rPr>
              <a:t>Colectiva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5"/>
          <p:cNvSpPr/>
          <p:nvPr/>
        </p:nvSpPr>
        <p:spPr>
          <a:xfrm>
            <a:off x="3108960" y="4882896"/>
            <a:ext cx="2743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4444"/>
              </a:lnSpc>
              <a:spcBef>
                <a:spcPts val="0"/>
              </a:spcBef>
              <a:spcAft>
                <a:spcPts val="0"/>
              </a:spcAft>
              <a:buClr>
                <a:srgbClr val="5C6152"/>
              </a:buClr>
              <a:buSzPts val="1800"/>
              <a:buFont typeface="Calibri"/>
              <a:buNone/>
            </a:pPr>
            <a:r>
              <a:rPr lang="en-US" sz="1800">
                <a:solidFill>
                  <a:srgbClr val="5C6152"/>
                </a:solidFill>
                <a:latin typeface="Calibri"/>
                <a:ea typeface="Calibri"/>
                <a:cs typeface="Calibri"/>
                <a:sym typeface="Calibri"/>
              </a:rPr>
              <a:t>Según el lugar del grupo en una historia de daño.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5"/>
          <p:cNvSpPr/>
          <p:nvPr/>
        </p:nvSpPr>
        <p:spPr>
          <a:xfrm>
            <a:off x="6263640" y="1760220"/>
            <a:ext cx="5257800" cy="4160520"/>
          </a:xfrm>
          <a:prstGeom prst="roundRect">
            <a:avLst>
              <a:gd fmla="val 1978" name="adj"/>
            </a:avLst>
          </a:prstGeom>
          <a:solidFill>
            <a:srgbClr val="F3ECEE"/>
          </a:solidFill>
          <a:ln cap="flat" cmpd="sng" w="12700">
            <a:solidFill>
              <a:srgbClr val="DFDCD2"/>
            </a:solidFill>
            <a:prstDash val="solid"/>
            <a:round/>
            <a:headEnd len="sm" w="sm" type="none"/>
            <a:tailEnd len="sm" w="sm" type="none"/>
          </a:ln>
          <a:effectLst>
            <a:outerShdw blurRad="889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5"/>
          <p:cNvSpPr/>
          <p:nvPr/>
        </p:nvSpPr>
        <p:spPr>
          <a:xfrm>
            <a:off x="6537960" y="1915668"/>
            <a:ext cx="47548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E5E6A"/>
              </a:buClr>
              <a:buSzPts val="2000"/>
              <a:buFont typeface="Cambria"/>
              <a:buNone/>
            </a:pPr>
            <a:r>
              <a:rPr b="1" lang="en-US" sz="2000">
                <a:solidFill>
                  <a:srgbClr val="7E5E6A"/>
                </a:solidFill>
                <a:latin typeface="Cambria"/>
                <a:ea typeface="Cambria"/>
                <a:cs typeface="Cambria"/>
                <a:sym typeface="Cambria"/>
              </a:rPr>
              <a:t>Las cinco posiciones de la vergüenza colectiva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5"/>
          <p:cNvSpPr/>
          <p:nvPr/>
        </p:nvSpPr>
        <p:spPr>
          <a:xfrm>
            <a:off x="6537960" y="2624328"/>
            <a:ext cx="365760" cy="365760"/>
          </a:xfrm>
          <a:prstGeom prst="ellipse">
            <a:avLst/>
          </a:prstGeom>
          <a:solidFill>
            <a:srgbClr val="7E5E6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5"/>
          <p:cNvSpPr/>
          <p:nvPr/>
        </p:nvSpPr>
        <p:spPr>
          <a:xfrm>
            <a:off x="6537960" y="2624328"/>
            <a:ext cx="365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mbria"/>
              <a:buNone/>
            </a:pPr>
            <a:r>
              <a:rPr b="1" lang="en-US" sz="1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1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5"/>
          <p:cNvSpPr/>
          <p:nvPr/>
        </p:nvSpPr>
        <p:spPr>
          <a:xfrm>
            <a:off x="7040880" y="2560320"/>
            <a:ext cx="42976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88888"/>
              </a:lnSpc>
              <a:spcBef>
                <a:spcPts val="0"/>
              </a:spcBef>
              <a:spcAft>
                <a:spcPts val="0"/>
              </a:spcAft>
              <a:buClr>
                <a:srgbClr val="33372C"/>
              </a:buClr>
              <a:buSzPts val="1800"/>
              <a:buFont typeface="Calibri"/>
              <a:buNone/>
            </a:pPr>
            <a:r>
              <a:rPr b="1" lang="en-US" sz="1800">
                <a:solidFill>
                  <a:srgbClr val="33372C"/>
                </a:solidFill>
                <a:latin typeface="Calibri"/>
                <a:ea typeface="Calibri"/>
                <a:cs typeface="Calibri"/>
                <a:sym typeface="Calibri"/>
              </a:rPr>
              <a:t>Víctima  </a:t>
            </a:r>
            <a:r>
              <a:rPr i="1" lang="en-US" sz="1800">
                <a:solidFill>
                  <a:srgbClr val="5C6152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i="1" lang="en-US" sz="1600">
                <a:solidFill>
                  <a:srgbClr val="5C6152"/>
                </a:solidFill>
                <a:latin typeface="Calibri"/>
                <a:ea typeface="Calibri"/>
                <a:cs typeface="Calibri"/>
                <a:sym typeface="Calibri"/>
              </a:rPr>
              <a:t>si nos hicieron daño, algo malo había en nosotros”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5"/>
          <p:cNvSpPr/>
          <p:nvPr/>
        </p:nvSpPr>
        <p:spPr>
          <a:xfrm>
            <a:off x="6537960" y="3264408"/>
            <a:ext cx="365760" cy="365760"/>
          </a:xfrm>
          <a:prstGeom prst="ellipse">
            <a:avLst/>
          </a:prstGeom>
          <a:solidFill>
            <a:srgbClr val="7E5E6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5"/>
          <p:cNvSpPr/>
          <p:nvPr/>
        </p:nvSpPr>
        <p:spPr>
          <a:xfrm>
            <a:off x="6537960" y="3264408"/>
            <a:ext cx="365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mbria"/>
              <a:buNone/>
            </a:pPr>
            <a:r>
              <a:rPr b="1" lang="en-US" sz="1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2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5"/>
          <p:cNvSpPr/>
          <p:nvPr/>
        </p:nvSpPr>
        <p:spPr>
          <a:xfrm>
            <a:off x="7040880" y="3200400"/>
            <a:ext cx="42976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88888"/>
              </a:lnSpc>
              <a:spcBef>
                <a:spcPts val="0"/>
              </a:spcBef>
              <a:spcAft>
                <a:spcPts val="0"/>
              </a:spcAft>
              <a:buClr>
                <a:srgbClr val="33372C"/>
              </a:buClr>
              <a:buSzPts val="1800"/>
              <a:buFont typeface="Calibri"/>
              <a:buNone/>
            </a:pPr>
            <a:r>
              <a:rPr b="1" lang="en-US" sz="1800">
                <a:solidFill>
                  <a:srgbClr val="33372C"/>
                </a:solidFill>
                <a:latin typeface="Calibri"/>
                <a:ea typeface="Calibri"/>
                <a:cs typeface="Calibri"/>
                <a:sym typeface="Calibri"/>
              </a:rPr>
              <a:t>Superviviente  </a:t>
            </a:r>
            <a:r>
              <a:rPr i="1" lang="en-US" sz="1800">
                <a:solidFill>
                  <a:srgbClr val="5C6152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i="1" lang="en-US" sz="1600">
                <a:solidFill>
                  <a:srgbClr val="5C6152"/>
                </a:solidFill>
                <a:latin typeface="Calibri"/>
                <a:ea typeface="Calibri"/>
                <a:cs typeface="Calibri"/>
                <a:sym typeface="Calibri"/>
              </a:rPr>
              <a:t>salímos adelante y otros no; no merecemos estar bien”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5"/>
          <p:cNvSpPr/>
          <p:nvPr/>
        </p:nvSpPr>
        <p:spPr>
          <a:xfrm>
            <a:off x="6537960" y="3904488"/>
            <a:ext cx="365760" cy="365760"/>
          </a:xfrm>
          <a:prstGeom prst="ellipse">
            <a:avLst/>
          </a:prstGeom>
          <a:solidFill>
            <a:srgbClr val="7E5E6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5"/>
          <p:cNvSpPr/>
          <p:nvPr/>
        </p:nvSpPr>
        <p:spPr>
          <a:xfrm>
            <a:off x="6537960" y="3904488"/>
            <a:ext cx="365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mbria"/>
              <a:buNone/>
            </a:pPr>
            <a:r>
              <a:rPr b="1" lang="en-US" sz="1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3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5"/>
          <p:cNvSpPr/>
          <p:nvPr/>
        </p:nvSpPr>
        <p:spPr>
          <a:xfrm>
            <a:off x="7040880" y="3840480"/>
            <a:ext cx="42976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88888"/>
              </a:lnSpc>
              <a:spcBef>
                <a:spcPts val="0"/>
              </a:spcBef>
              <a:spcAft>
                <a:spcPts val="0"/>
              </a:spcAft>
              <a:buClr>
                <a:srgbClr val="33372C"/>
              </a:buClr>
              <a:buSzPts val="1800"/>
              <a:buFont typeface="Calibri"/>
              <a:buNone/>
            </a:pPr>
            <a:r>
              <a:rPr b="1" lang="en-US" sz="1800">
                <a:solidFill>
                  <a:srgbClr val="33372C"/>
                </a:solidFill>
                <a:latin typeface="Calibri"/>
                <a:ea typeface="Calibri"/>
                <a:cs typeface="Calibri"/>
                <a:sym typeface="Calibri"/>
              </a:rPr>
              <a:t>Perpetrador  </a:t>
            </a:r>
            <a:r>
              <a:rPr i="1" lang="en-US" sz="1800">
                <a:solidFill>
                  <a:srgbClr val="5C6152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i="1" lang="en-US" sz="1600">
                <a:solidFill>
                  <a:srgbClr val="5C6152"/>
                </a:solidFill>
                <a:latin typeface="Calibri"/>
                <a:ea typeface="Calibri"/>
                <a:cs typeface="Calibri"/>
                <a:sym typeface="Calibri"/>
              </a:rPr>
              <a:t>mi grupo hizo daño; hay algo malo en nosotros”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5"/>
          <p:cNvSpPr/>
          <p:nvPr/>
        </p:nvSpPr>
        <p:spPr>
          <a:xfrm>
            <a:off x="6537960" y="4544568"/>
            <a:ext cx="365760" cy="365760"/>
          </a:xfrm>
          <a:prstGeom prst="ellipse">
            <a:avLst/>
          </a:prstGeom>
          <a:solidFill>
            <a:srgbClr val="7E5E6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5"/>
          <p:cNvSpPr/>
          <p:nvPr/>
        </p:nvSpPr>
        <p:spPr>
          <a:xfrm>
            <a:off x="6537960" y="4544568"/>
            <a:ext cx="365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mbria"/>
              <a:buNone/>
            </a:pPr>
            <a:r>
              <a:rPr b="1" lang="en-US" sz="1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4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5"/>
          <p:cNvSpPr/>
          <p:nvPr/>
        </p:nvSpPr>
        <p:spPr>
          <a:xfrm>
            <a:off x="7040880" y="4480560"/>
            <a:ext cx="42976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88888"/>
              </a:lnSpc>
              <a:spcBef>
                <a:spcPts val="0"/>
              </a:spcBef>
              <a:spcAft>
                <a:spcPts val="0"/>
              </a:spcAft>
              <a:buClr>
                <a:srgbClr val="33372C"/>
              </a:buClr>
              <a:buSzPts val="1800"/>
              <a:buFont typeface="Calibri"/>
              <a:buNone/>
            </a:pPr>
            <a:r>
              <a:rPr b="1" lang="en-US" sz="1800">
                <a:solidFill>
                  <a:srgbClr val="33372C"/>
                </a:solidFill>
                <a:latin typeface="Calibri"/>
                <a:ea typeface="Calibri"/>
                <a:cs typeface="Calibri"/>
                <a:sym typeface="Calibri"/>
              </a:rPr>
              <a:t>Grupo oprimido</a:t>
            </a:r>
            <a:r>
              <a:rPr b="1" lang="en-US" sz="1600">
                <a:solidFill>
                  <a:srgbClr val="33372C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i="1" lang="en-US" sz="1600">
                <a:solidFill>
                  <a:srgbClr val="5C6152"/>
                </a:solidFill>
                <a:latin typeface="Calibri"/>
                <a:ea typeface="Calibri"/>
                <a:cs typeface="Calibri"/>
                <a:sym typeface="Calibri"/>
              </a:rPr>
              <a:t>“mi grupo vale menos; debo esconderme”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5"/>
          <p:cNvSpPr/>
          <p:nvPr/>
        </p:nvSpPr>
        <p:spPr>
          <a:xfrm>
            <a:off x="6537960" y="5184648"/>
            <a:ext cx="365760" cy="365760"/>
          </a:xfrm>
          <a:prstGeom prst="ellipse">
            <a:avLst/>
          </a:prstGeom>
          <a:solidFill>
            <a:srgbClr val="7E5E6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5"/>
          <p:cNvSpPr/>
          <p:nvPr/>
        </p:nvSpPr>
        <p:spPr>
          <a:xfrm>
            <a:off x="6537960" y="5184648"/>
            <a:ext cx="365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mbria"/>
              <a:buNone/>
            </a:pPr>
            <a:r>
              <a:rPr b="1" lang="en-US" sz="1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5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5"/>
          <p:cNvSpPr/>
          <p:nvPr/>
        </p:nvSpPr>
        <p:spPr>
          <a:xfrm>
            <a:off x="7040880" y="5120640"/>
            <a:ext cx="42976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88888"/>
              </a:lnSpc>
              <a:spcBef>
                <a:spcPts val="0"/>
              </a:spcBef>
              <a:spcAft>
                <a:spcPts val="0"/>
              </a:spcAft>
              <a:buClr>
                <a:srgbClr val="33372C"/>
              </a:buClr>
              <a:buSzPts val="1800"/>
              <a:buFont typeface="Calibri"/>
              <a:buNone/>
            </a:pPr>
            <a:r>
              <a:rPr b="1" lang="en-US" sz="1800">
                <a:solidFill>
                  <a:srgbClr val="33372C"/>
                </a:solidFill>
                <a:latin typeface="Calibri"/>
                <a:ea typeface="Calibri"/>
                <a:cs typeface="Calibri"/>
                <a:sym typeface="Calibri"/>
              </a:rPr>
              <a:t>Grupo opresor  </a:t>
            </a:r>
            <a:r>
              <a:rPr i="1" lang="en-US" sz="1600">
                <a:solidFill>
                  <a:srgbClr val="5C6152"/>
                </a:solidFill>
                <a:latin typeface="Calibri"/>
                <a:ea typeface="Calibri"/>
                <a:cs typeface="Calibri"/>
                <a:sym typeface="Calibri"/>
              </a:rPr>
              <a:t>“colapso en culpa o niego para defenderme”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8473440" y="6239494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A7F7C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6A7F7C"/>
                </a:solidFill>
                <a:latin typeface="Arial"/>
                <a:ea typeface="Arial"/>
                <a:cs typeface="Arial"/>
                <a:sym typeface="Arial"/>
              </a:rPr>
              <a:t>Pilar de la Torre · Nivel 2 · 2026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"/>
          <p:cNvSpPr/>
          <p:nvPr/>
        </p:nvSpPr>
        <p:spPr>
          <a:xfrm>
            <a:off x="655320" y="379476"/>
            <a:ext cx="108813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6152"/>
              </a:buClr>
              <a:buSzPts val="2400"/>
              <a:buFont typeface="Calibri"/>
              <a:buNone/>
            </a:pPr>
            <a:r>
              <a:rPr b="1" lang="en-US" sz="2400">
                <a:solidFill>
                  <a:srgbClr val="5C6152"/>
                </a:solidFill>
                <a:latin typeface="Calibri"/>
                <a:ea typeface="Calibri"/>
                <a:cs typeface="Calibri"/>
                <a:sym typeface="Calibri"/>
              </a:rPr>
              <a:t>SEÑALES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/>
          <p:nvPr/>
        </p:nvSpPr>
        <p:spPr>
          <a:xfrm>
            <a:off x="640080" y="749808"/>
            <a:ext cx="1088136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372C"/>
              </a:buClr>
              <a:buSzPts val="2800"/>
              <a:buFont typeface="Cambria"/>
              <a:buNone/>
            </a:pPr>
            <a:r>
              <a:rPr b="1" lang="en-US" sz="2800">
                <a:solidFill>
                  <a:srgbClr val="33372C"/>
                </a:solidFill>
                <a:latin typeface="Cambria"/>
                <a:ea typeface="Cambria"/>
                <a:cs typeface="Cambria"/>
                <a:sym typeface="Cambria"/>
              </a:rPr>
              <a:t>Cuándo sospechar que la vergüenza es heredada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6"/>
          <p:cNvSpPr/>
          <p:nvPr/>
        </p:nvSpPr>
        <p:spPr>
          <a:xfrm>
            <a:off x="640080" y="1737360"/>
            <a:ext cx="5349240" cy="713232"/>
          </a:xfrm>
          <a:prstGeom prst="roundRect">
            <a:avLst>
              <a:gd fmla="val 8974" name="adj"/>
            </a:avLst>
          </a:prstGeom>
          <a:solidFill>
            <a:srgbClr val="FFFFFF"/>
          </a:solidFill>
          <a:ln cap="flat" cmpd="sng" w="12700">
            <a:solidFill>
              <a:srgbClr val="DFDCD2"/>
            </a:solidFill>
            <a:prstDash val="solid"/>
            <a:round/>
            <a:headEnd len="sm" w="sm" type="none"/>
            <a:tailEnd len="sm" w="sm" type="none"/>
          </a:ln>
          <a:effectLst>
            <a:outerShdw blurRad="889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6"/>
          <p:cNvSpPr/>
          <p:nvPr/>
        </p:nvSpPr>
        <p:spPr>
          <a:xfrm>
            <a:off x="786384" y="1865376"/>
            <a:ext cx="457200" cy="457200"/>
          </a:xfrm>
          <a:prstGeom prst="ellipse">
            <a:avLst/>
          </a:prstGeom>
          <a:solidFill>
            <a:srgbClr val="EBF0EC"/>
          </a:solidFill>
          <a:ln cap="flat" cmpd="sng" w="12700">
            <a:solidFill>
              <a:srgbClr val="DFDCD2"/>
            </a:solidFill>
            <a:prstDash val="solid"/>
            <a:round/>
            <a:headEnd len="sm" w="sm" type="none"/>
            <a:tailEnd len="sm" w="sm" type="none"/>
          </a:ln>
          <a:effectLst>
            <a:outerShdw blurRad="889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27" name="Google Shape;12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0684" y="1979676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6"/>
          <p:cNvSpPr/>
          <p:nvPr/>
        </p:nvSpPr>
        <p:spPr>
          <a:xfrm>
            <a:off x="1417320" y="1737360"/>
            <a:ext cx="438912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72C"/>
              </a:buClr>
              <a:buSzPts val="2000"/>
              <a:buFont typeface="Calibri"/>
              <a:buNone/>
            </a:pPr>
            <a:r>
              <a:rPr lang="en-US" sz="2000">
                <a:solidFill>
                  <a:srgbClr val="33372C"/>
                </a:solidFill>
                <a:latin typeface="Calibri"/>
                <a:ea typeface="Calibri"/>
                <a:cs typeface="Calibri"/>
                <a:sym typeface="Calibri"/>
              </a:rPr>
              <a:t>La intensidad no encaja con la historia personal.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6"/>
          <p:cNvSpPr/>
          <p:nvPr/>
        </p:nvSpPr>
        <p:spPr>
          <a:xfrm>
            <a:off x="6172200" y="1737360"/>
            <a:ext cx="5349240" cy="713232"/>
          </a:xfrm>
          <a:prstGeom prst="roundRect">
            <a:avLst>
              <a:gd fmla="val 8974" name="adj"/>
            </a:avLst>
          </a:prstGeom>
          <a:solidFill>
            <a:srgbClr val="FFFFFF"/>
          </a:solidFill>
          <a:ln cap="flat" cmpd="sng" w="12700">
            <a:solidFill>
              <a:srgbClr val="DFDCD2"/>
            </a:solidFill>
            <a:prstDash val="solid"/>
            <a:round/>
            <a:headEnd len="sm" w="sm" type="none"/>
            <a:tailEnd len="sm" w="sm" type="none"/>
          </a:ln>
          <a:effectLst>
            <a:outerShdw blurRad="889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6"/>
          <p:cNvSpPr/>
          <p:nvPr/>
        </p:nvSpPr>
        <p:spPr>
          <a:xfrm>
            <a:off x="6318504" y="1865376"/>
            <a:ext cx="457200" cy="457200"/>
          </a:xfrm>
          <a:prstGeom prst="ellipse">
            <a:avLst/>
          </a:prstGeom>
          <a:solidFill>
            <a:srgbClr val="EBF0EC"/>
          </a:solidFill>
          <a:ln cap="flat" cmpd="sng" w="12700">
            <a:solidFill>
              <a:srgbClr val="DFDCD2"/>
            </a:solidFill>
            <a:prstDash val="solid"/>
            <a:round/>
            <a:headEnd len="sm" w="sm" type="none"/>
            <a:tailEnd len="sm" w="sm" type="none"/>
          </a:ln>
          <a:effectLst>
            <a:outerShdw blurRad="889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31" name="Google Shape;131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2804" y="1979676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6"/>
          <p:cNvSpPr/>
          <p:nvPr/>
        </p:nvSpPr>
        <p:spPr>
          <a:xfrm>
            <a:off x="6949440" y="1737360"/>
            <a:ext cx="438912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72C"/>
              </a:buClr>
              <a:buSzPts val="2000"/>
              <a:buFont typeface="Calibri"/>
              <a:buNone/>
            </a:pPr>
            <a:r>
              <a:rPr lang="en-US" sz="2000">
                <a:solidFill>
                  <a:srgbClr val="33372C"/>
                </a:solidFill>
                <a:latin typeface="Calibri"/>
                <a:ea typeface="Calibri"/>
                <a:cs typeface="Calibri"/>
                <a:sym typeface="Calibri"/>
              </a:rPr>
              <a:t>La misma vergüenza aparece en varias generaciones.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6"/>
          <p:cNvSpPr/>
          <p:nvPr/>
        </p:nvSpPr>
        <p:spPr>
          <a:xfrm>
            <a:off x="640080" y="2596896"/>
            <a:ext cx="5349240" cy="713232"/>
          </a:xfrm>
          <a:prstGeom prst="roundRect">
            <a:avLst>
              <a:gd fmla="val 8974" name="adj"/>
            </a:avLst>
          </a:prstGeom>
          <a:solidFill>
            <a:srgbClr val="FFFFFF"/>
          </a:solidFill>
          <a:ln cap="flat" cmpd="sng" w="12700">
            <a:solidFill>
              <a:srgbClr val="DFDCD2"/>
            </a:solidFill>
            <a:prstDash val="solid"/>
            <a:round/>
            <a:headEnd len="sm" w="sm" type="none"/>
            <a:tailEnd len="sm" w="sm" type="none"/>
          </a:ln>
          <a:effectLst>
            <a:outerShdw blurRad="889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6"/>
          <p:cNvSpPr/>
          <p:nvPr/>
        </p:nvSpPr>
        <p:spPr>
          <a:xfrm>
            <a:off x="786384" y="2724912"/>
            <a:ext cx="457200" cy="457200"/>
          </a:xfrm>
          <a:prstGeom prst="ellipse">
            <a:avLst/>
          </a:prstGeom>
          <a:solidFill>
            <a:srgbClr val="EBF0EC"/>
          </a:solidFill>
          <a:ln cap="flat" cmpd="sng" w="12700">
            <a:solidFill>
              <a:srgbClr val="DFDCD2"/>
            </a:solidFill>
            <a:prstDash val="solid"/>
            <a:round/>
            <a:headEnd len="sm" w="sm" type="none"/>
            <a:tailEnd len="sm" w="sm" type="none"/>
          </a:ln>
          <a:effectLst>
            <a:outerShdw blurRad="889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35" name="Google Shape;135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0684" y="2839212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6"/>
          <p:cNvSpPr/>
          <p:nvPr/>
        </p:nvSpPr>
        <p:spPr>
          <a:xfrm>
            <a:off x="1417320" y="2596896"/>
            <a:ext cx="438912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72C"/>
              </a:buClr>
              <a:buSzPts val="2000"/>
              <a:buFont typeface="Calibri"/>
              <a:buNone/>
            </a:pPr>
            <a:r>
              <a:rPr lang="en-US" sz="2000">
                <a:solidFill>
                  <a:srgbClr val="33372C"/>
                </a:solidFill>
                <a:latin typeface="Calibri"/>
                <a:ea typeface="Calibri"/>
                <a:cs typeface="Calibri"/>
                <a:sym typeface="Calibri"/>
              </a:rPr>
              <a:t>No hay escena clara, pero “siempre estuvo ahí”.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6"/>
          <p:cNvSpPr/>
          <p:nvPr/>
        </p:nvSpPr>
        <p:spPr>
          <a:xfrm>
            <a:off x="6172200" y="2596896"/>
            <a:ext cx="5349240" cy="713232"/>
          </a:xfrm>
          <a:prstGeom prst="roundRect">
            <a:avLst>
              <a:gd fmla="val 8974" name="adj"/>
            </a:avLst>
          </a:prstGeom>
          <a:solidFill>
            <a:srgbClr val="FFFFFF"/>
          </a:solidFill>
          <a:ln cap="flat" cmpd="sng" w="12700">
            <a:solidFill>
              <a:srgbClr val="DFDCD2"/>
            </a:solidFill>
            <a:prstDash val="solid"/>
            <a:round/>
            <a:headEnd len="sm" w="sm" type="none"/>
            <a:tailEnd len="sm" w="sm" type="none"/>
          </a:ln>
          <a:effectLst>
            <a:outerShdw blurRad="889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6"/>
          <p:cNvSpPr/>
          <p:nvPr/>
        </p:nvSpPr>
        <p:spPr>
          <a:xfrm>
            <a:off x="6318504" y="2724912"/>
            <a:ext cx="457200" cy="457200"/>
          </a:xfrm>
          <a:prstGeom prst="ellipse">
            <a:avLst/>
          </a:prstGeom>
          <a:solidFill>
            <a:srgbClr val="EBF0EC"/>
          </a:solidFill>
          <a:ln cap="flat" cmpd="sng" w="12700">
            <a:solidFill>
              <a:srgbClr val="DFDCD2"/>
            </a:solidFill>
            <a:prstDash val="solid"/>
            <a:round/>
            <a:headEnd len="sm" w="sm" type="none"/>
            <a:tailEnd len="sm" w="sm" type="none"/>
          </a:ln>
          <a:effectLst>
            <a:outerShdw blurRad="889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39" name="Google Shape;139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2804" y="2839212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6"/>
          <p:cNvSpPr/>
          <p:nvPr/>
        </p:nvSpPr>
        <p:spPr>
          <a:xfrm>
            <a:off x="6949440" y="2596896"/>
            <a:ext cx="438912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72C"/>
              </a:buClr>
              <a:buSzPts val="1800"/>
              <a:buFont typeface="Calibri"/>
              <a:buNone/>
            </a:pPr>
            <a:r>
              <a:rPr lang="en-US" sz="1800">
                <a:solidFill>
                  <a:srgbClr val="33372C"/>
                </a:solidFill>
                <a:latin typeface="Calibri"/>
                <a:ea typeface="Calibri"/>
                <a:cs typeface="Calibri"/>
                <a:sym typeface="Calibri"/>
              </a:rPr>
              <a:t>La descarga personal no se mantiene o la carga vuelve.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6"/>
          <p:cNvSpPr/>
          <p:nvPr/>
        </p:nvSpPr>
        <p:spPr>
          <a:xfrm>
            <a:off x="640080" y="3456432"/>
            <a:ext cx="5349240" cy="713232"/>
          </a:xfrm>
          <a:prstGeom prst="roundRect">
            <a:avLst>
              <a:gd fmla="val 8974" name="adj"/>
            </a:avLst>
          </a:prstGeom>
          <a:solidFill>
            <a:srgbClr val="FFFFFF"/>
          </a:solidFill>
          <a:ln cap="flat" cmpd="sng" w="12700">
            <a:solidFill>
              <a:srgbClr val="DFDCD2"/>
            </a:solidFill>
            <a:prstDash val="solid"/>
            <a:round/>
            <a:headEnd len="sm" w="sm" type="none"/>
            <a:tailEnd len="sm" w="sm" type="none"/>
          </a:ln>
          <a:effectLst>
            <a:outerShdw blurRad="889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6"/>
          <p:cNvSpPr/>
          <p:nvPr/>
        </p:nvSpPr>
        <p:spPr>
          <a:xfrm>
            <a:off x="786384" y="3584448"/>
            <a:ext cx="457200" cy="457200"/>
          </a:xfrm>
          <a:prstGeom prst="ellipse">
            <a:avLst/>
          </a:prstGeom>
          <a:solidFill>
            <a:srgbClr val="EBF0EC"/>
          </a:solidFill>
          <a:ln cap="flat" cmpd="sng" w="12700">
            <a:solidFill>
              <a:srgbClr val="DFDCD2"/>
            </a:solidFill>
            <a:prstDash val="solid"/>
            <a:round/>
            <a:headEnd len="sm" w="sm" type="none"/>
            <a:tailEnd len="sm" w="sm" type="none"/>
          </a:ln>
          <a:effectLst>
            <a:outerShdw blurRad="889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43" name="Google Shape;143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0684" y="3698748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6"/>
          <p:cNvSpPr/>
          <p:nvPr/>
        </p:nvSpPr>
        <p:spPr>
          <a:xfrm>
            <a:off x="1417320" y="3456432"/>
            <a:ext cx="438912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72C"/>
              </a:buClr>
              <a:buSzPts val="2000"/>
              <a:buFont typeface="Calibri"/>
              <a:buNone/>
            </a:pPr>
            <a:r>
              <a:rPr lang="en-US" sz="2000">
                <a:solidFill>
                  <a:srgbClr val="33372C"/>
                </a:solidFill>
                <a:latin typeface="Calibri"/>
                <a:ea typeface="Calibri"/>
                <a:cs typeface="Calibri"/>
                <a:sym typeface="Calibri"/>
              </a:rPr>
              <a:t>Aparecen imágenes o emociones de otra época.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6"/>
          <p:cNvSpPr/>
          <p:nvPr/>
        </p:nvSpPr>
        <p:spPr>
          <a:xfrm>
            <a:off x="6172200" y="3456432"/>
            <a:ext cx="5349240" cy="713232"/>
          </a:xfrm>
          <a:prstGeom prst="roundRect">
            <a:avLst>
              <a:gd fmla="val 8974" name="adj"/>
            </a:avLst>
          </a:prstGeom>
          <a:solidFill>
            <a:srgbClr val="FFFFFF"/>
          </a:solidFill>
          <a:ln cap="flat" cmpd="sng" w="12700">
            <a:solidFill>
              <a:srgbClr val="DFDCD2"/>
            </a:solidFill>
            <a:prstDash val="solid"/>
            <a:round/>
            <a:headEnd len="sm" w="sm" type="none"/>
            <a:tailEnd len="sm" w="sm" type="none"/>
          </a:ln>
          <a:effectLst>
            <a:outerShdw blurRad="889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6"/>
          <p:cNvSpPr/>
          <p:nvPr/>
        </p:nvSpPr>
        <p:spPr>
          <a:xfrm>
            <a:off x="6318504" y="3584448"/>
            <a:ext cx="457200" cy="457200"/>
          </a:xfrm>
          <a:prstGeom prst="ellipse">
            <a:avLst/>
          </a:prstGeom>
          <a:solidFill>
            <a:srgbClr val="EBF0EC"/>
          </a:solidFill>
          <a:ln cap="flat" cmpd="sng" w="12700">
            <a:solidFill>
              <a:srgbClr val="DFDCD2"/>
            </a:solidFill>
            <a:prstDash val="solid"/>
            <a:round/>
            <a:headEnd len="sm" w="sm" type="none"/>
            <a:tailEnd len="sm" w="sm" type="none"/>
          </a:ln>
          <a:effectLst>
            <a:outerShdw blurRad="889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47" name="Google Shape;14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2804" y="3698748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6"/>
          <p:cNvSpPr/>
          <p:nvPr/>
        </p:nvSpPr>
        <p:spPr>
          <a:xfrm>
            <a:off x="6949440" y="3456432"/>
            <a:ext cx="438912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72C"/>
              </a:buClr>
              <a:buSzPts val="1800"/>
              <a:buFont typeface="Calibri"/>
              <a:buNone/>
            </a:pPr>
            <a:r>
              <a:rPr lang="en-US" sz="1800">
                <a:solidFill>
                  <a:srgbClr val="33372C"/>
                </a:solidFill>
                <a:latin typeface="Calibri"/>
                <a:ea typeface="Calibri"/>
                <a:cs typeface="Calibri"/>
                <a:sym typeface="Calibri"/>
              </a:rPr>
              <a:t>Soltarla se teme como abandonar a la familia.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6"/>
          <p:cNvSpPr/>
          <p:nvPr/>
        </p:nvSpPr>
        <p:spPr>
          <a:xfrm>
            <a:off x="640080" y="4315968"/>
            <a:ext cx="5349240" cy="713232"/>
          </a:xfrm>
          <a:prstGeom prst="roundRect">
            <a:avLst>
              <a:gd fmla="val 8974" name="adj"/>
            </a:avLst>
          </a:prstGeom>
          <a:solidFill>
            <a:srgbClr val="FFFFFF"/>
          </a:solidFill>
          <a:ln cap="flat" cmpd="sng" w="12700">
            <a:solidFill>
              <a:srgbClr val="DFDCD2"/>
            </a:solidFill>
            <a:prstDash val="solid"/>
            <a:round/>
            <a:headEnd len="sm" w="sm" type="none"/>
            <a:tailEnd len="sm" w="sm" type="none"/>
          </a:ln>
          <a:effectLst>
            <a:outerShdw blurRad="889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6"/>
          <p:cNvSpPr/>
          <p:nvPr/>
        </p:nvSpPr>
        <p:spPr>
          <a:xfrm>
            <a:off x="786384" y="4443984"/>
            <a:ext cx="457200" cy="457200"/>
          </a:xfrm>
          <a:prstGeom prst="ellipse">
            <a:avLst/>
          </a:prstGeom>
          <a:solidFill>
            <a:srgbClr val="EBF0EC"/>
          </a:solidFill>
          <a:ln cap="flat" cmpd="sng" w="12700">
            <a:solidFill>
              <a:srgbClr val="DFDCD2"/>
            </a:solidFill>
            <a:prstDash val="solid"/>
            <a:round/>
            <a:headEnd len="sm" w="sm" type="none"/>
            <a:tailEnd len="sm" w="sm" type="none"/>
          </a:ln>
          <a:effectLst>
            <a:outerShdw blurRad="889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51" name="Google Shape;151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0684" y="4558284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6"/>
          <p:cNvSpPr/>
          <p:nvPr/>
        </p:nvSpPr>
        <p:spPr>
          <a:xfrm>
            <a:off x="1417320" y="4315968"/>
            <a:ext cx="438912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72C"/>
              </a:buClr>
              <a:buSzPts val="2000"/>
              <a:buFont typeface="Calibri"/>
              <a:buNone/>
            </a:pPr>
            <a:r>
              <a:rPr lang="en-US" sz="2000">
                <a:solidFill>
                  <a:srgbClr val="33372C"/>
                </a:solidFill>
                <a:latin typeface="Calibri"/>
                <a:ea typeface="Calibri"/>
                <a:cs typeface="Calibri"/>
                <a:sym typeface="Calibri"/>
              </a:rPr>
              <a:t>Frases internas que suenan a mandato familiar.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6"/>
          <p:cNvSpPr/>
          <p:nvPr/>
        </p:nvSpPr>
        <p:spPr>
          <a:xfrm>
            <a:off x="6172200" y="4315968"/>
            <a:ext cx="5349240" cy="713232"/>
          </a:xfrm>
          <a:prstGeom prst="roundRect">
            <a:avLst>
              <a:gd fmla="val 8974" name="adj"/>
            </a:avLst>
          </a:prstGeom>
          <a:solidFill>
            <a:srgbClr val="FFFFFF"/>
          </a:solidFill>
          <a:ln cap="flat" cmpd="sng" w="12700">
            <a:solidFill>
              <a:srgbClr val="DFDCD2"/>
            </a:solidFill>
            <a:prstDash val="solid"/>
            <a:round/>
            <a:headEnd len="sm" w="sm" type="none"/>
            <a:tailEnd len="sm" w="sm" type="none"/>
          </a:ln>
          <a:effectLst>
            <a:outerShdw blurRad="889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6"/>
          <p:cNvSpPr/>
          <p:nvPr/>
        </p:nvSpPr>
        <p:spPr>
          <a:xfrm>
            <a:off x="6318504" y="4443984"/>
            <a:ext cx="457200" cy="457200"/>
          </a:xfrm>
          <a:prstGeom prst="ellipse">
            <a:avLst/>
          </a:prstGeom>
          <a:solidFill>
            <a:srgbClr val="EBF0EC"/>
          </a:solidFill>
          <a:ln cap="flat" cmpd="sng" w="12700">
            <a:solidFill>
              <a:srgbClr val="DFDCD2"/>
            </a:solidFill>
            <a:prstDash val="solid"/>
            <a:round/>
            <a:headEnd len="sm" w="sm" type="none"/>
            <a:tailEnd len="sm" w="sm" type="none"/>
          </a:ln>
          <a:effectLst>
            <a:outerShdw blurRad="889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55" name="Google Shape;155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2804" y="4558284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6"/>
          <p:cNvSpPr/>
          <p:nvPr/>
        </p:nvSpPr>
        <p:spPr>
          <a:xfrm>
            <a:off x="6949440" y="4315968"/>
            <a:ext cx="438912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72C"/>
              </a:buClr>
              <a:buSzPts val="1800"/>
              <a:buFont typeface="Calibri"/>
              <a:buNone/>
            </a:pPr>
            <a:r>
              <a:rPr lang="en-US" sz="1800">
                <a:solidFill>
                  <a:srgbClr val="33372C"/>
                </a:solidFill>
                <a:latin typeface="Calibri"/>
                <a:ea typeface="Calibri"/>
                <a:cs typeface="Calibri"/>
                <a:sym typeface="Calibri"/>
              </a:rPr>
              <a:t>Mucho secreto alrededor del tema.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6"/>
          <p:cNvSpPr/>
          <p:nvPr/>
        </p:nvSpPr>
        <p:spPr>
          <a:xfrm>
            <a:off x="640080" y="5259106"/>
            <a:ext cx="10881360" cy="868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7E5E6A"/>
                </a:solidFill>
                <a:latin typeface="Calibri"/>
                <a:ea typeface="Calibri"/>
                <a:cs typeface="Calibri"/>
                <a:sym typeface="Calibri"/>
              </a:rPr>
              <a:t>Preguntas útiles:  </a:t>
            </a:r>
            <a:r>
              <a:rPr i="1" lang="en-US" sz="2000">
                <a:solidFill>
                  <a:srgbClr val="5C6152"/>
                </a:solidFill>
                <a:latin typeface="Calibri"/>
                <a:ea typeface="Calibri"/>
                <a:cs typeface="Calibri"/>
                <a:sym typeface="Calibri"/>
              </a:rPr>
              <a:t>¿Quién más en tu familia llevaba algo parecido? · ¿Esta vergüenza tiene tu edad o parece más antigua? · ¿Qué porcentaje de esto has heredado? · ¿A quién sentirías que traicionas si sanas esto?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6"/>
          <p:cNvSpPr txBox="1"/>
          <p:nvPr/>
        </p:nvSpPr>
        <p:spPr>
          <a:xfrm>
            <a:off x="8473440" y="6227409"/>
            <a:ext cx="6096000" cy="3488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6A7F7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>
                <a:solidFill>
                  <a:srgbClr val="6A7F7C"/>
                </a:solidFill>
                <a:latin typeface="Arial"/>
                <a:ea typeface="Arial"/>
                <a:cs typeface="Arial"/>
                <a:sym typeface="Arial"/>
              </a:rPr>
              <a:t>Pilar de la Torre · Nivel 2 · 2026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7"/>
          <p:cNvSpPr/>
          <p:nvPr/>
        </p:nvSpPr>
        <p:spPr>
          <a:xfrm>
            <a:off x="640080" y="384048"/>
            <a:ext cx="108813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E7464"/>
              </a:buClr>
              <a:buSzPts val="2400"/>
              <a:buFont typeface="Calibri"/>
              <a:buNone/>
            </a:pPr>
            <a:r>
              <a:rPr b="1" lang="en-US" sz="2400">
                <a:solidFill>
                  <a:srgbClr val="5E7464"/>
                </a:solidFill>
                <a:latin typeface="Calibri"/>
                <a:ea typeface="Calibri"/>
                <a:cs typeface="Calibri"/>
                <a:sym typeface="Calibri"/>
              </a:rPr>
              <a:t>MIEDOS PARA</a:t>
            </a:r>
            <a:r>
              <a:rPr b="1" lang="en-US" sz="2400">
                <a:solidFill>
                  <a:srgbClr val="5C6152"/>
                </a:solidFill>
                <a:latin typeface="Calibri"/>
                <a:ea typeface="Calibri"/>
                <a:cs typeface="Calibri"/>
                <a:sym typeface="Calibri"/>
              </a:rPr>
              <a:t> SOLTAR LA CARGA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7"/>
          <p:cNvSpPr/>
          <p:nvPr/>
        </p:nvSpPr>
        <p:spPr>
          <a:xfrm>
            <a:off x="640080" y="749808"/>
            <a:ext cx="1088136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372C"/>
              </a:buClr>
              <a:buSzPts val="2800"/>
              <a:buFont typeface="Cambria"/>
              <a:buNone/>
            </a:pPr>
            <a:r>
              <a:rPr b="1" lang="en-US" sz="2800">
                <a:solidFill>
                  <a:srgbClr val="33372C"/>
                </a:solidFill>
                <a:latin typeface="Cambria"/>
                <a:ea typeface="Cambria"/>
                <a:cs typeface="Cambria"/>
                <a:sym typeface="Cambria"/>
              </a:rPr>
              <a:t>Tres miedos de pérdidas de las partes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7"/>
          <p:cNvSpPr/>
          <p:nvPr/>
        </p:nvSpPr>
        <p:spPr>
          <a:xfrm>
            <a:off x="640080" y="1783080"/>
            <a:ext cx="3502152" cy="3749040"/>
          </a:xfrm>
          <a:prstGeom prst="roundRect">
            <a:avLst>
              <a:gd fmla="val 2611" name="adj"/>
            </a:avLst>
          </a:prstGeom>
          <a:solidFill>
            <a:srgbClr val="F4F2EC"/>
          </a:solidFill>
          <a:ln cap="flat" cmpd="sng" w="12700">
            <a:solidFill>
              <a:srgbClr val="DFDCD2"/>
            </a:solidFill>
            <a:prstDash val="solid"/>
            <a:round/>
            <a:headEnd len="sm" w="sm" type="none"/>
            <a:tailEnd len="sm" w="sm" type="none"/>
          </a:ln>
          <a:effectLst>
            <a:outerShdw blurRad="889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7"/>
          <p:cNvSpPr/>
          <p:nvPr/>
        </p:nvSpPr>
        <p:spPr>
          <a:xfrm>
            <a:off x="1956816" y="2103120"/>
            <a:ext cx="868680" cy="868680"/>
          </a:xfrm>
          <a:prstGeom prst="ellipse">
            <a:avLst/>
          </a:prstGeom>
          <a:solidFill>
            <a:srgbClr val="F3ECEE"/>
          </a:solidFill>
          <a:ln cap="flat" cmpd="sng" w="12700">
            <a:solidFill>
              <a:srgbClr val="DFDCD2"/>
            </a:solidFill>
            <a:prstDash val="solid"/>
            <a:round/>
            <a:headEnd len="sm" w="sm" type="none"/>
            <a:tailEnd len="sm" w="sm" type="none"/>
          </a:ln>
          <a:effectLst>
            <a:outerShdw blurRad="889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68" name="Google Shape;16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73986" y="2320290"/>
            <a:ext cx="434340" cy="43434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7"/>
          <p:cNvSpPr/>
          <p:nvPr/>
        </p:nvSpPr>
        <p:spPr>
          <a:xfrm>
            <a:off x="914400" y="3108960"/>
            <a:ext cx="2953512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3372C"/>
              </a:buClr>
              <a:buSzPts val="2000"/>
              <a:buFont typeface="Cambria"/>
              <a:buNone/>
            </a:pPr>
            <a:r>
              <a:rPr b="1" lang="en-US" sz="2000">
                <a:solidFill>
                  <a:srgbClr val="33372C"/>
                </a:solidFill>
                <a:latin typeface="Cambria"/>
                <a:ea typeface="Cambria"/>
                <a:cs typeface="Cambria"/>
                <a:sym typeface="Cambria"/>
              </a:rPr>
              <a:t>Perder conexión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7"/>
          <p:cNvSpPr/>
          <p:nvPr/>
        </p:nvSpPr>
        <p:spPr>
          <a:xfrm>
            <a:off x="960120" y="3657600"/>
            <a:ext cx="2862072" cy="1051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5555"/>
              </a:lnSpc>
              <a:spcBef>
                <a:spcPts val="0"/>
              </a:spcBef>
              <a:spcAft>
                <a:spcPts val="0"/>
              </a:spcAft>
              <a:buClr>
                <a:srgbClr val="5C6152"/>
              </a:buClr>
              <a:buSzPts val="1800"/>
              <a:buFont typeface="Calibri"/>
              <a:buNone/>
            </a:pPr>
            <a:r>
              <a:rPr i="1" lang="en-US" sz="1800">
                <a:solidFill>
                  <a:srgbClr val="5C6152"/>
                </a:solidFill>
                <a:latin typeface="Calibri"/>
                <a:ea typeface="Calibri"/>
                <a:cs typeface="Calibri"/>
                <a:sym typeface="Calibri"/>
              </a:rPr>
              <a:t>“Si suelto esta carga, pierdo a mi madre; me separo de las mujeres de mi familia.”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7"/>
          <p:cNvSpPr/>
          <p:nvPr/>
        </p:nvSpPr>
        <p:spPr>
          <a:xfrm>
            <a:off x="914400" y="4663440"/>
            <a:ext cx="2953512" cy="713232"/>
          </a:xfrm>
          <a:prstGeom prst="roundRect">
            <a:avLst>
              <a:gd fmla="val 7692" name="adj"/>
            </a:avLst>
          </a:prstGeom>
          <a:solidFill>
            <a:srgbClr val="F3EC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7"/>
          <p:cNvSpPr/>
          <p:nvPr/>
        </p:nvSpPr>
        <p:spPr>
          <a:xfrm>
            <a:off x="1051560" y="4663440"/>
            <a:ext cx="2679192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E5E6A"/>
              </a:buClr>
              <a:buSzPts val="1600"/>
              <a:buFont typeface="Calibri"/>
              <a:buNone/>
            </a:pPr>
            <a:r>
              <a:rPr b="1" lang="en-US" sz="1600">
                <a:solidFill>
                  <a:srgbClr val="7E5E6A"/>
                </a:solidFill>
                <a:latin typeface="Calibri"/>
                <a:ea typeface="Calibri"/>
                <a:cs typeface="Calibri"/>
                <a:sym typeface="Calibri"/>
              </a:rPr>
              <a:t>Self: </a:t>
            </a:r>
            <a:r>
              <a:rPr lang="en-US" sz="1600">
                <a:solidFill>
                  <a:srgbClr val="33372C"/>
                </a:solidFill>
                <a:latin typeface="Calibri"/>
                <a:ea typeface="Calibri"/>
                <a:cs typeface="Calibri"/>
                <a:sym typeface="Calibri"/>
              </a:rPr>
              <a:t>Puedes seguir conectada desde el amor, no desde la herida.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7"/>
          <p:cNvSpPr/>
          <p:nvPr/>
        </p:nvSpPr>
        <p:spPr>
          <a:xfrm>
            <a:off x="4325112" y="1783080"/>
            <a:ext cx="3502152" cy="3749040"/>
          </a:xfrm>
          <a:prstGeom prst="roundRect">
            <a:avLst>
              <a:gd fmla="val 2611" name="adj"/>
            </a:avLst>
          </a:prstGeom>
          <a:solidFill>
            <a:srgbClr val="F4F2EC"/>
          </a:solidFill>
          <a:ln cap="flat" cmpd="sng" w="12700">
            <a:solidFill>
              <a:srgbClr val="DFDCD2"/>
            </a:solidFill>
            <a:prstDash val="solid"/>
            <a:round/>
            <a:headEnd len="sm" w="sm" type="none"/>
            <a:tailEnd len="sm" w="sm" type="none"/>
          </a:ln>
          <a:effectLst>
            <a:outerShdw blurRad="889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7"/>
          <p:cNvSpPr/>
          <p:nvPr/>
        </p:nvSpPr>
        <p:spPr>
          <a:xfrm>
            <a:off x="5641848" y="2103120"/>
            <a:ext cx="868680" cy="868680"/>
          </a:xfrm>
          <a:prstGeom prst="ellipse">
            <a:avLst/>
          </a:prstGeom>
          <a:solidFill>
            <a:srgbClr val="EBF0EC"/>
          </a:solidFill>
          <a:ln cap="flat" cmpd="sng" w="12700">
            <a:solidFill>
              <a:srgbClr val="DFDCD2"/>
            </a:solidFill>
            <a:prstDash val="solid"/>
            <a:round/>
            <a:headEnd len="sm" w="sm" type="none"/>
            <a:tailEnd len="sm" w="sm" type="none"/>
          </a:ln>
          <a:effectLst>
            <a:outerShdw blurRad="889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75" name="Google Shape;175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59018" y="2320290"/>
            <a:ext cx="434340" cy="43434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7"/>
          <p:cNvSpPr/>
          <p:nvPr/>
        </p:nvSpPr>
        <p:spPr>
          <a:xfrm>
            <a:off x="4599432" y="3108960"/>
            <a:ext cx="2953512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3372C"/>
              </a:buClr>
              <a:buSzPts val="2000"/>
              <a:buFont typeface="Cambria"/>
              <a:buNone/>
            </a:pPr>
            <a:r>
              <a:rPr b="1" lang="en-US" sz="2000">
                <a:solidFill>
                  <a:srgbClr val="33372C"/>
                </a:solidFill>
                <a:latin typeface="Cambria"/>
                <a:ea typeface="Cambria"/>
                <a:cs typeface="Cambria"/>
                <a:sym typeface="Cambria"/>
              </a:rPr>
              <a:t>Perder identidad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7"/>
          <p:cNvSpPr/>
          <p:nvPr/>
        </p:nvSpPr>
        <p:spPr>
          <a:xfrm>
            <a:off x="4645152" y="3657600"/>
            <a:ext cx="2862072" cy="1051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5555"/>
              </a:lnSpc>
              <a:spcBef>
                <a:spcPts val="0"/>
              </a:spcBef>
              <a:spcAft>
                <a:spcPts val="0"/>
              </a:spcAft>
              <a:buClr>
                <a:srgbClr val="5C6152"/>
              </a:buClr>
              <a:buSzPts val="1800"/>
              <a:buFont typeface="Calibri"/>
              <a:buNone/>
            </a:pPr>
            <a:r>
              <a:rPr i="1" lang="en-US" sz="1800">
                <a:solidFill>
                  <a:srgbClr val="5C6152"/>
                </a:solidFill>
                <a:latin typeface="Calibri"/>
                <a:ea typeface="Calibri"/>
                <a:cs typeface="Calibri"/>
                <a:sym typeface="Calibri"/>
              </a:rPr>
              <a:t>“Si dejo esta carga, no sé quién soy; siempre he sido la que aguanta.”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7"/>
          <p:cNvSpPr/>
          <p:nvPr/>
        </p:nvSpPr>
        <p:spPr>
          <a:xfrm>
            <a:off x="4599432" y="4663440"/>
            <a:ext cx="2953512" cy="713232"/>
          </a:xfrm>
          <a:prstGeom prst="roundRect">
            <a:avLst>
              <a:gd fmla="val 7692" name="adj"/>
            </a:avLst>
          </a:prstGeom>
          <a:solidFill>
            <a:srgbClr val="EBF0E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7"/>
          <p:cNvSpPr/>
          <p:nvPr/>
        </p:nvSpPr>
        <p:spPr>
          <a:xfrm>
            <a:off x="4736592" y="4663440"/>
            <a:ext cx="2679192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7464"/>
              </a:buClr>
              <a:buSzPts val="1600"/>
              <a:buFont typeface="Calibri"/>
              <a:buNone/>
            </a:pPr>
            <a:r>
              <a:rPr b="1" lang="en-US" sz="1600">
                <a:solidFill>
                  <a:srgbClr val="5E7464"/>
                </a:solidFill>
                <a:latin typeface="Calibri"/>
                <a:ea typeface="Calibri"/>
                <a:cs typeface="Calibri"/>
                <a:sym typeface="Calibri"/>
              </a:rPr>
              <a:t>Self: </a:t>
            </a:r>
            <a:r>
              <a:rPr lang="en-US" sz="1600">
                <a:solidFill>
                  <a:srgbClr val="33372C"/>
                </a:solidFill>
                <a:latin typeface="Calibri"/>
                <a:ea typeface="Calibri"/>
                <a:cs typeface="Calibri"/>
                <a:sym typeface="Calibri"/>
              </a:rPr>
              <a:t>La carga no es tu identidad; detrás puede aparecer quién eres.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7"/>
          <p:cNvSpPr/>
          <p:nvPr/>
        </p:nvSpPr>
        <p:spPr>
          <a:xfrm>
            <a:off x="8010144" y="1783080"/>
            <a:ext cx="3502152" cy="3749040"/>
          </a:xfrm>
          <a:prstGeom prst="roundRect">
            <a:avLst>
              <a:gd fmla="val 2611" name="adj"/>
            </a:avLst>
          </a:prstGeom>
          <a:solidFill>
            <a:srgbClr val="F4F2EC"/>
          </a:solidFill>
          <a:ln cap="flat" cmpd="sng" w="12700">
            <a:solidFill>
              <a:srgbClr val="DFDCD2"/>
            </a:solidFill>
            <a:prstDash val="solid"/>
            <a:round/>
            <a:headEnd len="sm" w="sm" type="none"/>
            <a:tailEnd len="sm" w="sm" type="none"/>
          </a:ln>
          <a:effectLst>
            <a:outerShdw blurRad="889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7"/>
          <p:cNvSpPr/>
          <p:nvPr/>
        </p:nvSpPr>
        <p:spPr>
          <a:xfrm>
            <a:off x="9326880" y="2103120"/>
            <a:ext cx="868680" cy="868680"/>
          </a:xfrm>
          <a:prstGeom prst="ellipse">
            <a:avLst/>
          </a:prstGeom>
          <a:solidFill>
            <a:srgbClr val="F3ECEE"/>
          </a:solidFill>
          <a:ln cap="flat" cmpd="sng" w="12700">
            <a:solidFill>
              <a:srgbClr val="DFDCD2"/>
            </a:solidFill>
            <a:prstDash val="solid"/>
            <a:round/>
            <a:headEnd len="sm" w="sm" type="none"/>
            <a:tailEnd len="sm" w="sm" type="none"/>
          </a:ln>
          <a:effectLst>
            <a:outerShdw blurRad="889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82" name="Google Shape;182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544050" y="2320290"/>
            <a:ext cx="434340" cy="43434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7"/>
          <p:cNvSpPr/>
          <p:nvPr/>
        </p:nvSpPr>
        <p:spPr>
          <a:xfrm>
            <a:off x="8284464" y="3108960"/>
            <a:ext cx="2953512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3372C"/>
              </a:buClr>
              <a:buSzPts val="2000"/>
              <a:buFont typeface="Cambria"/>
              <a:buNone/>
            </a:pPr>
            <a:r>
              <a:rPr b="1" lang="en-US" sz="2000">
                <a:solidFill>
                  <a:srgbClr val="33372C"/>
                </a:solidFill>
                <a:latin typeface="Cambria"/>
                <a:ea typeface="Cambria"/>
                <a:cs typeface="Cambria"/>
                <a:sym typeface="Cambria"/>
              </a:rPr>
              <a:t>Ser desleal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7"/>
          <p:cNvSpPr/>
          <p:nvPr/>
        </p:nvSpPr>
        <p:spPr>
          <a:xfrm>
            <a:off x="8330184" y="3657600"/>
            <a:ext cx="2862072" cy="1051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5555"/>
              </a:lnSpc>
              <a:spcBef>
                <a:spcPts val="0"/>
              </a:spcBef>
              <a:spcAft>
                <a:spcPts val="0"/>
              </a:spcAft>
              <a:buClr>
                <a:srgbClr val="5C6152"/>
              </a:buClr>
              <a:buSzPts val="1800"/>
              <a:buFont typeface="Calibri"/>
              <a:buNone/>
            </a:pPr>
            <a:r>
              <a:rPr i="1" lang="en-US" sz="1800">
                <a:solidFill>
                  <a:srgbClr val="5C6152"/>
                </a:solidFill>
                <a:latin typeface="Calibri"/>
                <a:ea typeface="Calibri"/>
                <a:cs typeface="Calibri"/>
                <a:sym typeface="Calibri"/>
              </a:rPr>
              <a:t>“Si sano, traiciono; si vivo diferente, juzgo a mi familia.”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7"/>
          <p:cNvSpPr/>
          <p:nvPr/>
        </p:nvSpPr>
        <p:spPr>
          <a:xfrm>
            <a:off x="8284464" y="4663440"/>
            <a:ext cx="2953512" cy="713232"/>
          </a:xfrm>
          <a:prstGeom prst="roundRect">
            <a:avLst>
              <a:gd fmla="val 7692" name="adj"/>
            </a:avLst>
          </a:prstGeom>
          <a:solidFill>
            <a:srgbClr val="F3ECE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7"/>
          <p:cNvSpPr/>
          <p:nvPr/>
        </p:nvSpPr>
        <p:spPr>
          <a:xfrm>
            <a:off x="8421624" y="4663440"/>
            <a:ext cx="2679192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E5E6A"/>
              </a:buClr>
              <a:buSzPts val="1600"/>
              <a:buFont typeface="Calibri"/>
              <a:buNone/>
            </a:pPr>
            <a:r>
              <a:rPr b="1" lang="en-US" sz="1600">
                <a:solidFill>
                  <a:srgbClr val="7E5E6A"/>
                </a:solidFill>
                <a:latin typeface="Calibri"/>
                <a:ea typeface="Calibri"/>
                <a:cs typeface="Calibri"/>
                <a:sym typeface="Calibri"/>
              </a:rPr>
              <a:t>Self: </a:t>
            </a:r>
            <a:r>
              <a:rPr lang="en-US" sz="1600">
                <a:solidFill>
                  <a:srgbClr val="33372C"/>
                </a:solidFill>
                <a:latin typeface="Calibri"/>
                <a:ea typeface="Calibri"/>
                <a:cs typeface="Calibri"/>
                <a:sym typeface="Calibri"/>
              </a:rPr>
              <a:t>Sanar no es rechazar al linaje: es dejar de repetir lo no sanado.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7"/>
          <p:cNvSpPr txBox="1"/>
          <p:nvPr/>
        </p:nvSpPr>
        <p:spPr>
          <a:xfrm>
            <a:off x="8189976" y="6013180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A7F7C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6A7F7C"/>
                </a:solidFill>
                <a:latin typeface="Arial"/>
                <a:ea typeface="Arial"/>
                <a:cs typeface="Arial"/>
                <a:sym typeface="Arial"/>
              </a:rPr>
              <a:t>Pilar de la Torre · Nivel 2 · 2026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8"/>
          <p:cNvSpPr/>
          <p:nvPr/>
        </p:nvSpPr>
        <p:spPr>
          <a:xfrm>
            <a:off x="694944" y="367058"/>
            <a:ext cx="108813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372C"/>
              </a:buClr>
              <a:buSzPts val="2800"/>
              <a:buFont typeface="Cambria"/>
              <a:buNone/>
            </a:pPr>
            <a:r>
              <a:rPr b="1" lang="en-US" sz="2800">
                <a:solidFill>
                  <a:srgbClr val="33372C"/>
                </a:solidFill>
                <a:latin typeface="Cambria"/>
                <a:ea typeface="Cambria"/>
                <a:cs typeface="Cambria"/>
                <a:sym typeface="Cambria"/>
              </a:rPr>
              <a:t>Proceso de descarga de cargas por legado en cuatro fases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4" name="Google Shape;194;p8"/>
          <p:cNvGrpSpPr/>
          <p:nvPr/>
        </p:nvGrpSpPr>
        <p:grpSpPr>
          <a:xfrm>
            <a:off x="621792" y="1154044"/>
            <a:ext cx="11064240" cy="4375404"/>
            <a:chOff x="640080" y="1417320"/>
            <a:chExt cx="11064240" cy="4375404"/>
          </a:xfrm>
        </p:grpSpPr>
        <p:sp>
          <p:nvSpPr>
            <p:cNvPr id="195" name="Google Shape;195;p8"/>
            <p:cNvSpPr/>
            <p:nvPr/>
          </p:nvSpPr>
          <p:spPr>
            <a:xfrm>
              <a:off x="640080" y="1417320"/>
              <a:ext cx="2670048" cy="4352544"/>
            </a:xfrm>
            <a:prstGeom prst="roundRect">
              <a:avLst>
                <a:gd fmla="val 2397" name="adj"/>
              </a:avLst>
            </a:prstGeom>
            <a:solidFill>
              <a:srgbClr val="EBF0EC"/>
            </a:solidFill>
            <a:ln cap="flat" cmpd="sng" w="12700">
              <a:solidFill>
                <a:srgbClr val="DFDCD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76200" rotWithShape="0" algn="bl" dir="5400000" dist="25400">
                <a:srgbClr val="000000">
                  <a:alpha val="1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8"/>
            <p:cNvSpPr/>
            <p:nvPr/>
          </p:nvSpPr>
          <p:spPr>
            <a:xfrm>
              <a:off x="640080" y="1417320"/>
              <a:ext cx="2670048" cy="1024128"/>
            </a:xfrm>
            <a:prstGeom prst="roundRect">
              <a:avLst>
                <a:gd fmla="val 6250" name="adj"/>
              </a:avLst>
            </a:prstGeom>
            <a:solidFill>
              <a:srgbClr val="5E74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8"/>
            <p:cNvSpPr/>
            <p:nvPr/>
          </p:nvSpPr>
          <p:spPr>
            <a:xfrm>
              <a:off x="786384" y="1632926"/>
              <a:ext cx="2487168" cy="2194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Calibri"/>
                <a:buNone/>
              </a:pPr>
              <a:r>
                <a:rPr b="1" lang="en-US"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FASE 1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8"/>
            <p:cNvSpPr/>
            <p:nvPr/>
          </p:nvSpPr>
          <p:spPr>
            <a:xfrm>
              <a:off x="786384" y="2079658"/>
              <a:ext cx="2450592" cy="2377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8125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Cambria"/>
                <a:buNone/>
              </a:pPr>
              <a:r>
                <a:rPr b="1" lang="en-US" sz="1600">
                  <a:solidFill>
                    <a:srgbClr val="FFFFFF"/>
                  </a:solidFill>
                  <a:latin typeface="Cambria"/>
                  <a:ea typeface="Cambria"/>
                  <a:cs typeface="Cambria"/>
                  <a:sym typeface="Cambria"/>
                </a:rPr>
                <a:t>Preparación del sistema</a:t>
              </a:r>
              <a:endPara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8"/>
            <p:cNvSpPr/>
            <p:nvPr/>
          </p:nvSpPr>
          <p:spPr>
            <a:xfrm>
              <a:off x="788997" y="2523142"/>
              <a:ext cx="347472" cy="347472"/>
            </a:xfrm>
            <a:prstGeom prst="ellipse">
              <a:avLst/>
            </a:prstGeom>
            <a:solidFill>
              <a:srgbClr val="5E74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8"/>
            <p:cNvSpPr/>
            <p:nvPr/>
          </p:nvSpPr>
          <p:spPr>
            <a:xfrm>
              <a:off x="786384" y="2523142"/>
              <a:ext cx="347472" cy="3474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50"/>
                <a:buFont typeface="Cambria"/>
                <a:buNone/>
              </a:pPr>
              <a:r>
                <a:rPr b="1" lang="en-US" sz="1250">
                  <a:solidFill>
                    <a:srgbClr val="FFFFFF"/>
                  </a:solidFill>
                  <a:latin typeface="Cambria"/>
                  <a:ea typeface="Cambria"/>
                  <a:cs typeface="Cambria"/>
                  <a:sym typeface="Cambria"/>
                </a:rPr>
                <a:t>1</a:t>
              </a:r>
              <a:endParaRPr sz="12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p8"/>
            <p:cNvSpPr/>
            <p:nvPr/>
          </p:nvSpPr>
          <p:spPr>
            <a:xfrm>
              <a:off x="1223989" y="2541430"/>
              <a:ext cx="1993392" cy="3840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89285"/>
                </a:lnSpc>
                <a:spcBef>
                  <a:spcPts val="0"/>
                </a:spcBef>
                <a:spcAft>
                  <a:spcPts val="0"/>
                </a:spcAft>
                <a:buClr>
                  <a:srgbClr val="33372C"/>
                </a:buClr>
                <a:buSzPts val="1400"/>
                <a:buFont typeface="Cambria"/>
                <a:buNone/>
              </a:pPr>
              <a:r>
                <a:rPr b="1" lang="en-US" sz="1400">
                  <a:solidFill>
                    <a:srgbClr val="33372C"/>
                  </a:solidFill>
                  <a:latin typeface="Cambria"/>
                  <a:ea typeface="Cambria"/>
                  <a:cs typeface="Cambria"/>
                  <a:sym typeface="Cambria"/>
                </a:rPr>
                <a:t>Identificar la parte con carga por legado</a:t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8"/>
            <p:cNvSpPr/>
            <p:nvPr/>
          </p:nvSpPr>
          <p:spPr>
            <a:xfrm>
              <a:off x="1207008" y="2893423"/>
              <a:ext cx="2121408" cy="5029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1666"/>
                </a:lnSpc>
                <a:spcBef>
                  <a:spcPts val="0"/>
                </a:spcBef>
                <a:spcAft>
                  <a:spcPts val="0"/>
                </a:spcAft>
                <a:buClr>
                  <a:srgbClr val="5C6152"/>
                </a:buClr>
                <a:buSzPts val="1200"/>
                <a:buFont typeface="Calibri"/>
                <a:buNone/>
              </a:pPr>
              <a:r>
                <a:rPr lang="en-US" sz="1200">
                  <a:solidFill>
                    <a:srgbClr val="5C6152"/>
                  </a:solidFill>
                  <a:latin typeface="Calibri"/>
                  <a:ea typeface="Calibri"/>
                  <a:cs typeface="Calibri"/>
                  <a:sym typeface="Calibri"/>
                </a:rPr>
                <a:t>Reconocer lo que parece heredado: emoción, creencia, síntoma o conducta.</a:t>
              </a: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8"/>
            <p:cNvSpPr/>
            <p:nvPr/>
          </p:nvSpPr>
          <p:spPr>
            <a:xfrm>
              <a:off x="786384" y="3442716"/>
              <a:ext cx="347472" cy="347472"/>
            </a:xfrm>
            <a:prstGeom prst="ellipse">
              <a:avLst/>
            </a:prstGeom>
            <a:solidFill>
              <a:srgbClr val="5E74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8"/>
            <p:cNvSpPr/>
            <p:nvPr/>
          </p:nvSpPr>
          <p:spPr>
            <a:xfrm>
              <a:off x="786384" y="3442716"/>
              <a:ext cx="347472" cy="3474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50"/>
                <a:buFont typeface="Cambria"/>
                <a:buNone/>
              </a:pPr>
              <a:r>
                <a:rPr b="1" lang="en-US" sz="1250">
                  <a:solidFill>
                    <a:srgbClr val="FFFFFF"/>
                  </a:solidFill>
                  <a:latin typeface="Cambria"/>
                  <a:ea typeface="Cambria"/>
                  <a:cs typeface="Cambria"/>
                  <a:sym typeface="Cambria"/>
                </a:rPr>
                <a:t>2</a:t>
              </a:r>
              <a:endParaRPr sz="12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p8"/>
            <p:cNvSpPr/>
            <p:nvPr/>
          </p:nvSpPr>
          <p:spPr>
            <a:xfrm>
              <a:off x="1207008" y="3522073"/>
              <a:ext cx="1993392" cy="3840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89285"/>
                </a:lnSpc>
                <a:spcBef>
                  <a:spcPts val="0"/>
                </a:spcBef>
                <a:spcAft>
                  <a:spcPts val="0"/>
                </a:spcAft>
                <a:buClr>
                  <a:srgbClr val="33372C"/>
                </a:buClr>
                <a:buSzPts val="1400"/>
                <a:buFont typeface="Cambria"/>
                <a:buNone/>
              </a:pPr>
              <a:r>
                <a:rPr b="1" lang="en-US" sz="1400">
                  <a:solidFill>
                    <a:srgbClr val="33372C"/>
                  </a:solidFill>
                  <a:latin typeface="Cambria"/>
                  <a:ea typeface="Cambria"/>
                  <a:cs typeface="Cambria"/>
                  <a:sym typeface="Cambria"/>
                </a:rPr>
                <a:t>Desmezclarse</a:t>
              </a:r>
              <a:endPara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206;p8"/>
            <p:cNvSpPr/>
            <p:nvPr/>
          </p:nvSpPr>
          <p:spPr>
            <a:xfrm>
              <a:off x="1193074" y="3694176"/>
              <a:ext cx="1993392" cy="5029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1666"/>
                </a:lnSpc>
                <a:spcBef>
                  <a:spcPts val="0"/>
                </a:spcBef>
                <a:spcAft>
                  <a:spcPts val="0"/>
                </a:spcAft>
                <a:buClr>
                  <a:srgbClr val="5C6152"/>
                </a:buClr>
                <a:buSzPts val="1200"/>
                <a:buFont typeface="Calibri"/>
                <a:buNone/>
              </a:pPr>
              <a:r>
                <a:rPr lang="en-US" sz="1200">
                  <a:solidFill>
                    <a:srgbClr val="5C6152"/>
                  </a:solidFill>
                  <a:latin typeface="Calibri"/>
                  <a:ea typeface="Calibri"/>
                  <a:cs typeface="Calibri"/>
                  <a:sym typeface="Calibri"/>
                </a:rPr>
                <a:t>Comprobar que no hay mezcla con culpa, juicio o lealtad.</a:t>
              </a: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" name="Google Shape;207;p8"/>
            <p:cNvSpPr/>
            <p:nvPr/>
          </p:nvSpPr>
          <p:spPr>
            <a:xfrm>
              <a:off x="786384" y="4101084"/>
              <a:ext cx="347472" cy="347472"/>
            </a:xfrm>
            <a:prstGeom prst="ellipse">
              <a:avLst/>
            </a:prstGeom>
            <a:solidFill>
              <a:srgbClr val="5E74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8"/>
            <p:cNvSpPr/>
            <p:nvPr/>
          </p:nvSpPr>
          <p:spPr>
            <a:xfrm>
              <a:off x="786384" y="4101084"/>
              <a:ext cx="347472" cy="3474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50"/>
                <a:buFont typeface="Cambria"/>
                <a:buNone/>
              </a:pPr>
              <a:r>
                <a:rPr b="1" lang="en-US" sz="1250">
                  <a:solidFill>
                    <a:srgbClr val="FFFFFF"/>
                  </a:solidFill>
                  <a:latin typeface="Cambria"/>
                  <a:ea typeface="Cambria"/>
                  <a:cs typeface="Cambria"/>
                  <a:sym typeface="Cambria"/>
                </a:rPr>
                <a:t>3</a:t>
              </a:r>
              <a:endParaRPr sz="12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09;p8"/>
            <p:cNvSpPr/>
            <p:nvPr/>
          </p:nvSpPr>
          <p:spPr>
            <a:xfrm>
              <a:off x="1216587" y="4133088"/>
              <a:ext cx="1993392" cy="3840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89285"/>
                </a:lnSpc>
                <a:spcBef>
                  <a:spcPts val="0"/>
                </a:spcBef>
                <a:spcAft>
                  <a:spcPts val="0"/>
                </a:spcAft>
                <a:buClr>
                  <a:srgbClr val="33372C"/>
                </a:buClr>
                <a:buSzPts val="1400"/>
                <a:buFont typeface="Cambria"/>
                <a:buNone/>
              </a:pPr>
              <a:r>
                <a:rPr b="1" lang="en-US" sz="1400">
                  <a:solidFill>
                    <a:srgbClr val="33372C"/>
                  </a:solidFill>
                  <a:latin typeface="Cambria"/>
                  <a:ea typeface="Cambria"/>
                  <a:cs typeface="Cambria"/>
                  <a:sym typeface="Cambria"/>
                </a:rPr>
                <a:t>Consentimiento de las partes</a:t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8"/>
            <p:cNvSpPr/>
            <p:nvPr/>
          </p:nvSpPr>
          <p:spPr>
            <a:xfrm>
              <a:off x="1207008" y="4514850"/>
              <a:ext cx="1993392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1666"/>
                </a:lnSpc>
                <a:spcBef>
                  <a:spcPts val="0"/>
                </a:spcBef>
                <a:spcAft>
                  <a:spcPts val="0"/>
                </a:spcAft>
                <a:buClr>
                  <a:srgbClr val="5C6152"/>
                </a:buClr>
                <a:buSzPts val="1200"/>
                <a:buFont typeface="Calibri"/>
                <a:buNone/>
              </a:pPr>
              <a:r>
                <a:rPr lang="en-US" sz="1200">
                  <a:solidFill>
                    <a:srgbClr val="5C6152"/>
                  </a:solidFill>
                  <a:latin typeface="Calibri"/>
                  <a:ea typeface="Calibri"/>
                  <a:cs typeface="Calibri"/>
                  <a:sym typeface="Calibri"/>
                </a:rPr>
                <a:t>¿Permiten liberar la carga? ¿Hay razón para seguir llevándola?</a:t>
              </a: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" name="Google Shape;211;p8"/>
            <p:cNvSpPr/>
            <p:nvPr/>
          </p:nvSpPr>
          <p:spPr>
            <a:xfrm>
              <a:off x="786384" y="4896612"/>
              <a:ext cx="347472" cy="347472"/>
            </a:xfrm>
            <a:prstGeom prst="ellipse">
              <a:avLst/>
            </a:prstGeom>
            <a:solidFill>
              <a:srgbClr val="5E74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8"/>
            <p:cNvSpPr/>
            <p:nvPr/>
          </p:nvSpPr>
          <p:spPr>
            <a:xfrm>
              <a:off x="786384" y="4896612"/>
              <a:ext cx="347472" cy="3474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50"/>
                <a:buFont typeface="Cambria"/>
                <a:buNone/>
              </a:pPr>
              <a:r>
                <a:rPr b="1" lang="en-US" sz="1250">
                  <a:solidFill>
                    <a:srgbClr val="FFFFFF"/>
                  </a:solidFill>
                  <a:latin typeface="Cambria"/>
                  <a:ea typeface="Cambria"/>
                  <a:cs typeface="Cambria"/>
                  <a:sym typeface="Cambria"/>
                </a:rPr>
                <a:t>4</a:t>
              </a:r>
              <a:endParaRPr sz="12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213;p8"/>
            <p:cNvSpPr/>
            <p:nvPr/>
          </p:nvSpPr>
          <p:spPr>
            <a:xfrm>
              <a:off x="1216152" y="4919472"/>
              <a:ext cx="1993392" cy="3840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89285"/>
                </a:lnSpc>
                <a:spcBef>
                  <a:spcPts val="0"/>
                </a:spcBef>
                <a:spcAft>
                  <a:spcPts val="0"/>
                </a:spcAft>
                <a:buClr>
                  <a:srgbClr val="33372C"/>
                </a:buClr>
                <a:buSzPts val="1400"/>
                <a:buFont typeface="Cambria"/>
                <a:buNone/>
              </a:pPr>
              <a:r>
                <a:rPr b="1" lang="en-US" sz="1400">
                  <a:solidFill>
                    <a:srgbClr val="33372C"/>
                  </a:solidFill>
                  <a:latin typeface="Cambria"/>
                  <a:ea typeface="Cambria"/>
                  <a:cs typeface="Cambria"/>
                  <a:sym typeface="Cambria"/>
                </a:rPr>
                <a:t>Trabajar con los temores</a:t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p8"/>
            <p:cNvSpPr/>
            <p:nvPr/>
          </p:nvSpPr>
          <p:spPr>
            <a:xfrm>
              <a:off x="1207008" y="5289804"/>
              <a:ext cx="1993392" cy="5029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1666"/>
                </a:lnSpc>
                <a:spcBef>
                  <a:spcPts val="0"/>
                </a:spcBef>
                <a:spcAft>
                  <a:spcPts val="0"/>
                </a:spcAft>
                <a:buClr>
                  <a:srgbClr val="5C6152"/>
                </a:buClr>
                <a:buSzPts val="1200"/>
                <a:buFont typeface="Calibri"/>
                <a:buNone/>
              </a:pPr>
              <a:r>
                <a:rPr lang="en-US" sz="1200">
                  <a:solidFill>
                    <a:srgbClr val="5C6152"/>
                  </a:solidFill>
                  <a:latin typeface="Calibri"/>
                  <a:ea typeface="Calibri"/>
                  <a:cs typeface="Calibri"/>
                  <a:sym typeface="Calibri"/>
                </a:rPr>
                <a:t>¿Perderé conexión? ¿Estaré traicionando a mi familia?</a:t>
              </a: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8"/>
            <p:cNvSpPr/>
            <p:nvPr/>
          </p:nvSpPr>
          <p:spPr>
            <a:xfrm>
              <a:off x="3438144" y="1417320"/>
              <a:ext cx="2670048" cy="4297680"/>
            </a:xfrm>
            <a:prstGeom prst="roundRect">
              <a:avLst>
                <a:gd fmla="val 2397" name="adj"/>
              </a:avLst>
            </a:prstGeom>
            <a:solidFill>
              <a:srgbClr val="F3ECEE"/>
            </a:solidFill>
            <a:ln cap="flat" cmpd="sng" w="12700">
              <a:solidFill>
                <a:srgbClr val="DFDCD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76200" rotWithShape="0" algn="bl" dir="5400000" dist="25400">
                <a:srgbClr val="000000">
                  <a:alpha val="1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8"/>
            <p:cNvSpPr/>
            <p:nvPr/>
          </p:nvSpPr>
          <p:spPr>
            <a:xfrm>
              <a:off x="3438144" y="1417320"/>
              <a:ext cx="2670048" cy="1024128"/>
            </a:xfrm>
            <a:prstGeom prst="roundRect">
              <a:avLst>
                <a:gd fmla="val 6250" name="adj"/>
              </a:avLst>
            </a:prstGeom>
            <a:solidFill>
              <a:srgbClr val="7E5E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8"/>
            <p:cNvSpPr/>
            <p:nvPr/>
          </p:nvSpPr>
          <p:spPr>
            <a:xfrm>
              <a:off x="3438144" y="1929384"/>
              <a:ext cx="2670048" cy="512064"/>
            </a:xfrm>
            <a:prstGeom prst="rect">
              <a:avLst/>
            </a:prstGeom>
            <a:solidFill>
              <a:srgbClr val="7E5E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8"/>
            <p:cNvSpPr/>
            <p:nvPr/>
          </p:nvSpPr>
          <p:spPr>
            <a:xfrm>
              <a:off x="3529584" y="1632926"/>
              <a:ext cx="2487168" cy="2194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Calibri"/>
                <a:buNone/>
              </a:pPr>
              <a:r>
                <a:rPr b="1" lang="en-US"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FASE 2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8"/>
            <p:cNvSpPr/>
            <p:nvPr/>
          </p:nvSpPr>
          <p:spPr>
            <a:xfrm>
              <a:off x="3529584" y="2061972"/>
              <a:ext cx="2450592" cy="2377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8125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Cambria"/>
                <a:buNone/>
              </a:pPr>
              <a:r>
                <a:rPr b="1" lang="en-US" sz="1600">
                  <a:solidFill>
                    <a:srgbClr val="FFFFFF"/>
                  </a:solidFill>
                  <a:latin typeface="Cambria"/>
                  <a:ea typeface="Cambria"/>
                  <a:cs typeface="Cambria"/>
                  <a:sym typeface="Cambria"/>
                </a:rPr>
                <a:t>Abrirse al campo transgeneracional</a:t>
              </a:r>
              <a:endPara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p8"/>
            <p:cNvSpPr/>
            <p:nvPr/>
          </p:nvSpPr>
          <p:spPr>
            <a:xfrm>
              <a:off x="3584448" y="2511953"/>
              <a:ext cx="347472" cy="347472"/>
            </a:xfrm>
            <a:prstGeom prst="ellipse">
              <a:avLst/>
            </a:prstGeom>
            <a:solidFill>
              <a:srgbClr val="7E5E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8"/>
            <p:cNvSpPr/>
            <p:nvPr/>
          </p:nvSpPr>
          <p:spPr>
            <a:xfrm>
              <a:off x="3584448" y="2517257"/>
              <a:ext cx="347472" cy="3474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50"/>
                <a:buFont typeface="Cambria"/>
                <a:buNone/>
              </a:pPr>
              <a:r>
                <a:rPr b="1" lang="en-US" sz="1250">
                  <a:solidFill>
                    <a:srgbClr val="FFFFFF"/>
                  </a:solidFill>
                  <a:latin typeface="Cambria"/>
                  <a:ea typeface="Cambria"/>
                  <a:cs typeface="Cambria"/>
                  <a:sym typeface="Cambria"/>
                </a:rPr>
                <a:t>5</a:t>
              </a:r>
              <a:endParaRPr sz="12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8"/>
            <p:cNvSpPr/>
            <p:nvPr/>
          </p:nvSpPr>
          <p:spPr>
            <a:xfrm>
              <a:off x="4023360" y="2610612"/>
              <a:ext cx="1993392" cy="3840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89285"/>
                </a:lnSpc>
                <a:spcBef>
                  <a:spcPts val="0"/>
                </a:spcBef>
                <a:spcAft>
                  <a:spcPts val="0"/>
                </a:spcAft>
                <a:buClr>
                  <a:srgbClr val="33372C"/>
                </a:buClr>
                <a:buSzPts val="1400"/>
                <a:buFont typeface="Cambria"/>
                <a:buNone/>
              </a:pPr>
              <a:r>
                <a:rPr b="1" lang="en-US" sz="1400">
                  <a:solidFill>
                    <a:srgbClr val="33372C"/>
                  </a:solidFill>
                  <a:latin typeface="Cambria"/>
                  <a:ea typeface="Cambria"/>
                  <a:cs typeface="Cambria"/>
                  <a:sym typeface="Cambria"/>
                </a:rPr>
                <a:t>Invitación al ritual</a:t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8"/>
            <p:cNvSpPr/>
            <p:nvPr/>
          </p:nvSpPr>
          <p:spPr>
            <a:xfrm>
              <a:off x="4023360" y="2873692"/>
              <a:ext cx="1993392" cy="3246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1666"/>
                </a:lnSpc>
                <a:spcBef>
                  <a:spcPts val="0"/>
                </a:spcBef>
                <a:spcAft>
                  <a:spcPts val="0"/>
                </a:spcAft>
                <a:buClr>
                  <a:srgbClr val="5C6152"/>
                </a:buClr>
                <a:buSzPts val="1200"/>
                <a:buFont typeface="Calibri"/>
                <a:buNone/>
              </a:pPr>
              <a:r>
                <a:rPr lang="en-US" sz="1200">
                  <a:solidFill>
                    <a:srgbClr val="5C6152"/>
                  </a:solidFill>
                  <a:latin typeface="Calibri"/>
                  <a:ea typeface="Calibri"/>
                  <a:cs typeface="Calibri"/>
                  <a:sym typeface="Calibri"/>
                </a:rPr>
                <a:t>Invitar al Self de padres o ancestros que llevaron esa carga.</a:t>
              </a: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224;p8"/>
            <p:cNvSpPr/>
            <p:nvPr/>
          </p:nvSpPr>
          <p:spPr>
            <a:xfrm>
              <a:off x="3584448" y="3442716"/>
              <a:ext cx="347472" cy="347472"/>
            </a:xfrm>
            <a:prstGeom prst="ellipse">
              <a:avLst/>
            </a:prstGeom>
            <a:solidFill>
              <a:srgbClr val="7E5E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8"/>
            <p:cNvSpPr/>
            <p:nvPr/>
          </p:nvSpPr>
          <p:spPr>
            <a:xfrm>
              <a:off x="3584448" y="3442716"/>
              <a:ext cx="347472" cy="3474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50"/>
                <a:buFont typeface="Cambria"/>
                <a:buNone/>
              </a:pPr>
              <a:r>
                <a:rPr b="1" lang="en-US" sz="1250">
                  <a:solidFill>
                    <a:srgbClr val="FFFFFF"/>
                  </a:solidFill>
                  <a:latin typeface="Cambria"/>
                  <a:ea typeface="Cambria"/>
                  <a:cs typeface="Cambria"/>
                  <a:sym typeface="Cambria"/>
                </a:rPr>
                <a:t>6</a:t>
              </a:r>
              <a:endParaRPr sz="12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8"/>
            <p:cNvSpPr/>
            <p:nvPr/>
          </p:nvSpPr>
          <p:spPr>
            <a:xfrm>
              <a:off x="4023360" y="3535640"/>
              <a:ext cx="1993392" cy="2627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89285"/>
                </a:lnSpc>
                <a:spcBef>
                  <a:spcPts val="0"/>
                </a:spcBef>
                <a:spcAft>
                  <a:spcPts val="0"/>
                </a:spcAft>
                <a:buClr>
                  <a:srgbClr val="33372C"/>
                </a:buClr>
                <a:buSzPts val="1400"/>
                <a:buFont typeface="Cambria"/>
                <a:buNone/>
              </a:pPr>
              <a:r>
                <a:rPr b="1" lang="en-US" sz="1400">
                  <a:solidFill>
                    <a:srgbClr val="33372C"/>
                  </a:solidFill>
                  <a:latin typeface="Cambria"/>
                  <a:ea typeface="Cambria"/>
                  <a:cs typeface="Cambria"/>
                  <a:sym typeface="Cambria"/>
                </a:rPr>
                <a:t>Ser testigo</a:t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8"/>
            <p:cNvSpPr/>
            <p:nvPr/>
          </p:nvSpPr>
          <p:spPr>
            <a:xfrm>
              <a:off x="4023360" y="3757193"/>
              <a:ext cx="1993392" cy="5029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1666"/>
                </a:lnSpc>
                <a:spcBef>
                  <a:spcPts val="0"/>
                </a:spcBef>
                <a:spcAft>
                  <a:spcPts val="0"/>
                </a:spcAft>
                <a:buClr>
                  <a:srgbClr val="5C6152"/>
                </a:buClr>
                <a:buSzPts val="1200"/>
                <a:buFont typeface="Calibri"/>
                <a:buNone/>
              </a:pPr>
              <a:r>
                <a:rPr lang="en-US" sz="1200">
                  <a:solidFill>
                    <a:srgbClr val="5C6152"/>
                  </a:solidFill>
                  <a:latin typeface="Calibri"/>
                  <a:ea typeface="Calibri"/>
                  <a:cs typeface="Calibri"/>
                  <a:sym typeface="Calibri"/>
                </a:rPr>
                <a:t>Dar espacio a las partes que necesitan ser vistas antes de soltar.</a:t>
              </a: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8"/>
            <p:cNvSpPr/>
            <p:nvPr/>
          </p:nvSpPr>
          <p:spPr>
            <a:xfrm>
              <a:off x="6245352" y="1472184"/>
              <a:ext cx="2670048" cy="4242816"/>
            </a:xfrm>
            <a:prstGeom prst="roundRect">
              <a:avLst>
                <a:gd fmla="val 2397" name="adj"/>
              </a:avLst>
            </a:prstGeom>
            <a:solidFill>
              <a:srgbClr val="EBF0EC"/>
            </a:solidFill>
            <a:ln cap="flat" cmpd="sng" w="12700">
              <a:solidFill>
                <a:srgbClr val="DFDCD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76200" rotWithShape="0" algn="bl" dir="5400000" dist="25400">
                <a:srgbClr val="000000">
                  <a:alpha val="1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8"/>
            <p:cNvSpPr/>
            <p:nvPr/>
          </p:nvSpPr>
          <p:spPr>
            <a:xfrm>
              <a:off x="6236208" y="1417320"/>
              <a:ext cx="2670048" cy="1024128"/>
            </a:xfrm>
            <a:prstGeom prst="roundRect">
              <a:avLst>
                <a:gd fmla="val 6250" name="adj"/>
              </a:avLst>
            </a:prstGeom>
            <a:solidFill>
              <a:srgbClr val="5E74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8"/>
            <p:cNvSpPr/>
            <p:nvPr/>
          </p:nvSpPr>
          <p:spPr>
            <a:xfrm>
              <a:off x="6236208" y="1929384"/>
              <a:ext cx="2670048" cy="512064"/>
            </a:xfrm>
            <a:prstGeom prst="rect">
              <a:avLst/>
            </a:prstGeom>
            <a:solidFill>
              <a:srgbClr val="5E74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8"/>
            <p:cNvSpPr/>
            <p:nvPr/>
          </p:nvSpPr>
          <p:spPr>
            <a:xfrm>
              <a:off x="6345936" y="1617285"/>
              <a:ext cx="2487168" cy="2194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Calibri"/>
                <a:buNone/>
              </a:pPr>
              <a:r>
                <a:rPr b="1" lang="en-US"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FASE 3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p8"/>
            <p:cNvSpPr/>
            <p:nvPr/>
          </p:nvSpPr>
          <p:spPr>
            <a:xfrm>
              <a:off x="6382512" y="2044166"/>
              <a:ext cx="2450592" cy="2377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8125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Cambria"/>
                <a:buNone/>
              </a:pPr>
              <a:r>
                <a:rPr b="1" lang="en-US" sz="1600">
                  <a:solidFill>
                    <a:srgbClr val="FFFFFF"/>
                  </a:solidFill>
                  <a:latin typeface="Cambria"/>
                  <a:ea typeface="Cambria"/>
                  <a:cs typeface="Cambria"/>
                  <a:sym typeface="Cambria"/>
                </a:rPr>
                <a:t>Descarga de la carga</a:t>
              </a:r>
              <a:endPara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3" name="Google Shape;233;p8"/>
            <p:cNvSpPr/>
            <p:nvPr/>
          </p:nvSpPr>
          <p:spPr>
            <a:xfrm>
              <a:off x="6382512" y="2507597"/>
              <a:ext cx="347472" cy="347472"/>
            </a:xfrm>
            <a:prstGeom prst="ellipse">
              <a:avLst/>
            </a:prstGeom>
            <a:solidFill>
              <a:srgbClr val="5E74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8"/>
            <p:cNvSpPr/>
            <p:nvPr/>
          </p:nvSpPr>
          <p:spPr>
            <a:xfrm>
              <a:off x="6382512" y="2498127"/>
              <a:ext cx="347472" cy="3474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50"/>
                <a:buFont typeface="Cambria"/>
                <a:buNone/>
              </a:pPr>
              <a:r>
                <a:rPr b="1" lang="en-US" sz="1250">
                  <a:solidFill>
                    <a:srgbClr val="FFFFFF"/>
                  </a:solidFill>
                  <a:latin typeface="Cambria"/>
                  <a:ea typeface="Cambria"/>
                  <a:cs typeface="Cambria"/>
                  <a:sym typeface="Cambria"/>
                </a:rPr>
                <a:t>7</a:t>
              </a:r>
              <a:endParaRPr sz="12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8"/>
            <p:cNvSpPr/>
            <p:nvPr/>
          </p:nvSpPr>
          <p:spPr>
            <a:xfrm>
              <a:off x="6803136" y="2601684"/>
              <a:ext cx="1993392" cy="2554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89285"/>
                </a:lnSpc>
                <a:spcBef>
                  <a:spcPts val="0"/>
                </a:spcBef>
                <a:spcAft>
                  <a:spcPts val="0"/>
                </a:spcAft>
                <a:buClr>
                  <a:srgbClr val="33372C"/>
                </a:buClr>
                <a:buSzPts val="1400"/>
                <a:buFont typeface="Cambria"/>
                <a:buNone/>
              </a:pPr>
              <a:r>
                <a:rPr b="1" lang="en-US" sz="1400">
                  <a:solidFill>
                    <a:srgbClr val="33372C"/>
                  </a:solidFill>
                  <a:latin typeface="Cambria"/>
                  <a:ea typeface="Cambria"/>
                  <a:cs typeface="Cambria"/>
                  <a:sym typeface="Cambria"/>
                </a:rPr>
                <a:t>Entrega respetuosa</a:t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236;p8"/>
            <p:cNvSpPr/>
            <p:nvPr/>
          </p:nvSpPr>
          <p:spPr>
            <a:xfrm>
              <a:off x="6803136" y="2838826"/>
              <a:ext cx="1993392" cy="5029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1666"/>
                </a:lnSpc>
                <a:spcBef>
                  <a:spcPts val="0"/>
                </a:spcBef>
                <a:spcAft>
                  <a:spcPts val="0"/>
                </a:spcAft>
                <a:buClr>
                  <a:srgbClr val="5C6152"/>
                </a:buClr>
                <a:buSzPts val="1200"/>
                <a:buFont typeface="Calibri"/>
                <a:buNone/>
              </a:pPr>
              <a:r>
                <a:rPr lang="en-US" sz="1200">
                  <a:solidFill>
                    <a:srgbClr val="5C6152"/>
                  </a:solidFill>
                  <a:latin typeface="Calibri"/>
                  <a:ea typeface="Calibri"/>
                  <a:cs typeface="Calibri"/>
                  <a:sym typeface="Calibri"/>
                </a:rPr>
                <a:t>Visualizar la salida de la carga del cuerpo hacia el ancestro.</a:t>
              </a: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37" name="Google Shape;237;p8"/>
            <p:cNvGrpSpPr/>
            <p:nvPr/>
          </p:nvGrpSpPr>
          <p:grpSpPr>
            <a:xfrm>
              <a:off x="6411488" y="3413562"/>
              <a:ext cx="2414016" cy="832104"/>
              <a:chOff x="6382512" y="3442716"/>
              <a:chExt cx="2414016" cy="832104"/>
            </a:xfrm>
          </p:grpSpPr>
          <p:sp>
            <p:nvSpPr>
              <p:cNvPr id="238" name="Google Shape;238;p8"/>
              <p:cNvSpPr/>
              <p:nvPr/>
            </p:nvSpPr>
            <p:spPr>
              <a:xfrm>
                <a:off x="6382512" y="3442716"/>
                <a:ext cx="347472" cy="347472"/>
              </a:xfrm>
              <a:prstGeom prst="ellipse">
                <a:avLst/>
              </a:prstGeom>
              <a:solidFill>
                <a:srgbClr val="5E746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" name="Google Shape;239;p8"/>
              <p:cNvSpPr/>
              <p:nvPr/>
            </p:nvSpPr>
            <p:spPr>
              <a:xfrm>
                <a:off x="6382512" y="3442716"/>
                <a:ext cx="347472" cy="3474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250"/>
                  <a:buFont typeface="Cambria"/>
                  <a:buNone/>
                </a:pPr>
                <a:r>
                  <a:rPr b="1" lang="en-US" sz="1250">
                    <a:solidFill>
                      <a:srgbClr val="FFFFFF"/>
                    </a:solidFill>
                    <a:latin typeface="Cambria"/>
                    <a:ea typeface="Cambria"/>
                    <a:cs typeface="Cambria"/>
                    <a:sym typeface="Cambria"/>
                  </a:rPr>
                  <a:t>8</a:t>
                </a:r>
                <a:endParaRPr sz="125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" name="Google Shape;240;p8"/>
              <p:cNvSpPr/>
              <p:nvPr/>
            </p:nvSpPr>
            <p:spPr>
              <a:xfrm>
                <a:off x="6803136" y="3538728"/>
                <a:ext cx="1993392" cy="25146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89285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33372C"/>
                  </a:buClr>
                  <a:buSzPts val="1400"/>
                  <a:buFont typeface="Cambria"/>
                  <a:buNone/>
                </a:pPr>
                <a:r>
                  <a:rPr b="1" lang="en-US" sz="1400">
                    <a:solidFill>
                      <a:srgbClr val="33372C"/>
                    </a:solidFill>
                    <a:latin typeface="Cambria"/>
                    <a:ea typeface="Cambria"/>
                    <a:cs typeface="Cambria"/>
                    <a:sym typeface="Cambria"/>
                  </a:rPr>
                  <a:t>Liberación en cadena</a:t>
                </a: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" name="Google Shape;241;p8"/>
              <p:cNvSpPr/>
              <p:nvPr/>
            </p:nvSpPr>
            <p:spPr>
              <a:xfrm>
                <a:off x="6803136" y="3771900"/>
                <a:ext cx="1993392" cy="5029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91666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5C6152"/>
                  </a:buClr>
                  <a:buSzPts val="1200"/>
                  <a:buFont typeface="Calibri"/>
                  <a:buNone/>
                </a:pPr>
                <a:r>
                  <a:rPr lang="en-US" sz="1200">
                    <a:solidFill>
                      <a:srgbClr val="5C6152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Que los ancestros la devuelvan, hasta llegar al origen.</a:t>
                </a:r>
                <a:endParaRPr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42" name="Google Shape;242;p8"/>
            <p:cNvSpPr/>
            <p:nvPr/>
          </p:nvSpPr>
          <p:spPr>
            <a:xfrm>
              <a:off x="6382512" y="4210812"/>
              <a:ext cx="347472" cy="347472"/>
            </a:xfrm>
            <a:prstGeom prst="ellipse">
              <a:avLst/>
            </a:prstGeom>
            <a:solidFill>
              <a:srgbClr val="5E74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8"/>
            <p:cNvSpPr/>
            <p:nvPr/>
          </p:nvSpPr>
          <p:spPr>
            <a:xfrm>
              <a:off x="6382512" y="4204099"/>
              <a:ext cx="347472" cy="3474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50"/>
                <a:buFont typeface="Cambria"/>
                <a:buNone/>
              </a:pPr>
              <a:r>
                <a:rPr b="1" lang="en-US" sz="1250">
                  <a:solidFill>
                    <a:srgbClr val="FFFFFF"/>
                  </a:solidFill>
                  <a:latin typeface="Cambria"/>
                  <a:ea typeface="Cambria"/>
                  <a:cs typeface="Cambria"/>
                  <a:sym typeface="Cambria"/>
                </a:rPr>
                <a:t>9</a:t>
              </a:r>
              <a:endParaRPr sz="12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244;p8"/>
            <p:cNvSpPr/>
            <p:nvPr/>
          </p:nvSpPr>
          <p:spPr>
            <a:xfrm>
              <a:off x="6821424" y="4295394"/>
              <a:ext cx="1993392" cy="2194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89285"/>
                </a:lnSpc>
                <a:spcBef>
                  <a:spcPts val="0"/>
                </a:spcBef>
                <a:spcAft>
                  <a:spcPts val="0"/>
                </a:spcAft>
                <a:buClr>
                  <a:srgbClr val="33372C"/>
                </a:buClr>
                <a:buSzPts val="1400"/>
                <a:buFont typeface="Cambria"/>
                <a:buNone/>
              </a:pPr>
              <a:r>
                <a:rPr b="1" lang="en-US" sz="1400">
                  <a:solidFill>
                    <a:srgbClr val="33372C"/>
                  </a:solidFill>
                  <a:latin typeface="Cambria"/>
                  <a:ea typeface="Cambria"/>
                  <a:cs typeface="Cambria"/>
                  <a:sym typeface="Cambria"/>
                </a:rPr>
                <a:t>Entrega final</a:t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5" name="Google Shape;245;p8"/>
            <p:cNvSpPr/>
            <p:nvPr/>
          </p:nvSpPr>
          <p:spPr>
            <a:xfrm>
              <a:off x="6803136" y="4498848"/>
              <a:ext cx="1993392" cy="5029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1666"/>
                </a:lnSpc>
                <a:spcBef>
                  <a:spcPts val="0"/>
                </a:spcBef>
                <a:spcAft>
                  <a:spcPts val="0"/>
                </a:spcAft>
                <a:buClr>
                  <a:srgbClr val="5C6152"/>
                </a:buClr>
                <a:buSzPts val="1200"/>
                <a:buFont typeface="Calibri"/>
                <a:buNone/>
              </a:pPr>
              <a:r>
                <a:rPr lang="en-US" sz="1200">
                  <a:solidFill>
                    <a:srgbClr val="5C6152"/>
                  </a:solidFill>
                  <a:latin typeface="Calibri"/>
                  <a:ea typeface="Calibri"/>
                  <a:cs typeface="Calibri"/>
                  <a:sym typeface="Calibri"/>
                </a:rPr>
                <a:t>¿A qué elemento entregarla? Fuego, tierra, agua, luz, universo…</a:t>
              </a: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6" name="Google Shape;246;p8"/>
            <p:cNvSpPr/>
            <p:nvPr/>
          </p:nvSpPr>
          <p:spPr>
            <a:xfrm>
              <a:off x="9030885" y="1430274"/>
              <a:ext cx="2670048" cy="4297680"/>
            </a:xfrm>
            <a:prstGeom prst="roundRect">
              <a:avLst>
                <a:gd fmla="val 2397" name="adj"/>
              </a:avLst>
            </a:prstGeom>
            <a:solidFill>
              <a:srgbClr val="F3ECEE"/>
            </a:solidFill>
            <a:ln cap="flat" cmpd="sng" w="12700">
              <a:solidFill>
                <a:srgbClr val="DFDCD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76200" rotWithShape="0" algn="bl" dir="5400000" dist="25400">
                <a:srgbClr val="000000">
                  <a:alpha val="1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8"/>
            <p:cNvSpPr/>
            <p:nvPr/>
          </p:nvSpPr>
          <p:spPr>
            <a:xfrm>
              <a:off x="9034272" y="1417320"/>
              <a:ext cx="2670048" cy="1024128"/>
            </a:xfrm>
            <a:prstGeom prst="roundRect">
              <a:avLst>
                <a:gd fmla="val 6250" name="adj"/>
              </a:avLst>
            </a:prstGeom>
            <a:solidFill>
              <a:srgbClr val="7E5E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8"/>
            <p:cNvSpPr/>
            <p:nvPr/>
          </p:nvSpPr>
          <p:spPr>
            <a:xfrm>
              <a:off x="9034272" y="1929384"/>
              <a:ext cx="2670048" cy="512064"/>
            </a:xfrm>
            <a:prstGeom prst="rect">
              <a:avLst/>
            </a:prstGeom>
            <a:solidFill>
              <a:srgbClr val="7E5E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8"/>
            <p:cNvSpPr/>
            <p:nvPr/>
          </p:nvSpPr>
          <p:spPr>
            <a:xfrm>
              <a:off x="9144000" y="1634490"/>
              <a:ext cx="2487168" cy="2194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Calibri"/>
                <a:buNone/>
              </a:pPr>
              <a:r>
                <a:rPr b="1" lang="en-US"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FASE 4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preencoded.png" id="250" name="Google Shape;250;p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264140" y="1851660"/>
              <a:ext cx="210312" cy="2103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8"/>
            <p:cNvSpPr/>
            <p:nvPr/>
          </p:nvSpPr>
          <p:spPr>
            <a:xfrm>
              <a:off x="9144000" y="2049460"/>
              <a:ext cx="2450592" cy="2377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78125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Cambria"/>
                <a:buNone/>
              </a:pPr>
              <a:r>
                <a:rPr b="1" lang="en-US" sz="1600">
                  <a:solidFill>
                    <a:srgbClr val="FFFFFF"/>
                  </a:solidFill>
                  <a:latin typeface="Cambria"/>
                  <a:ea typeface="Cambria"/>
                  <a:cs typeface="Cambria"/>
                  <a:sym typeface="Cambria"/>
                </a:rPr>
                <a:t>Recuperación e integración</a:t>
              </a:r>
              <a:endPara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p8"/>
            <p:cNvSpPr/>
            <p:nvPr/>
          </p:nvSpPr>
          <p:spPr>
            <a:xfrm>
              <a:off x="9601200" y="2610612"/>
              <a:ext cx="1993392" cy="3840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89285"/>
                </a:lnSpc>
                <a:spcBef>
                  <a:spcPts val="0"/>
                </a:spcBef>
                <a:spcAft>
                  <a:spcPts val="0"/>
                </a:spcAft>
                <a:buClr>
                  <a:srgbClr val="33372C"/>
                </a:buClr>
                <a:buSzPts val="1400"/>
                <a:buFont typeface="Cambria"/>
                <a:buNone/>
              </a:pPr>
              <a:r>
                <a:rPr b="1" lang="en-US" sz="1400">
                  <a:solidFill>
                    <a:srgbClr val="33372C"/>
                  </a:solidFill>
                  <a:latin typeface="Cambria"/>
                  <a:ea typeface="Cambria"/>
                  <a:cs typeface="Cambria"/>
                  <a:sym typeface="Cambria"/>
                </a:rPr>
                <a:t>Invitación de cualidades</a:t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8"/>
            <p:cNvSpPr/>
            <p:nvPr/>
          </p:nvSpPr>
          <p:spPr>
            <a:xfrm>
              <a:off x="9601200" y="2860973"/>
              <a:ext cx="1993392" cy="5029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1666"/>
                </a:lnSpc>
                <a:spcBef>
                  <a:spcPts val="0"/>
                </a:spcBef>
                <a:spcAft>
                  <a:spcPts val="0"/>
                </a:spcAft>
                <a:buClr>
                  <a:srgbClr val="5C6152"/>
                </a:buClr>
                <a:buSzPts val="1200"/>
                <a:buFont typeface="Calibri"/>
                <a:buNone/>
              </a:pPr>
              <a:r>
                <a:rPr lang="en-US" sz="1200">
                  <a:solidFill>
                    <a:srgbClr val="5C6152"/>
                  </a:solidFill>
                  <a:latin typeface="Calibri"/>
                  <a:ea typeface="Calibri"/>
                  <a:cs typeface="Calibri"/>
                  <a:sym typeface="Calibri"/>
                </a:rPr>
                <a:t>Recuperarlas desde el origen, por la línea ancestral.</a:t>
              </a: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" name="Google Shape;254;p8"/>
            <p:cNvSpPr/>
            <p:nvPr/>
          </p:nvSpPr>
          <p:spPr>
            <a:xfrm>
              <a:off x="9637776" y="3506948"/>
              <a:ext cx="1993392" cy="3840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89285"/>
                </a:lnSpc>
                <a:spcBef>
                  <a:spcPts val="0"/>
                </a:spcBef>
                <a:spcAft>
                  <a:spcPts val="0"/>
                </a:spcAft>
                <a:buClr>
                  <a:srgbClr val="33372C"/>
                </a:buClr>
                <a:buSzPts val="1400"/>
                <a:buFont typeface="Cambria"/>
                <a:buNone/>
              </a:pPr>
              <a:r>
                <a:rPr b="1" lang="en-US" sz="1400">
                  <a:solidFill>
                    <a:srgbClr val="33372C"/>
                  </a:solidFill>
                  <a:latin typeface="Cambria"/>
                  <a:ea typeface="Cambria"/>
                  <a:cs typeface="Cambria"/>
                  <a:sym typeface="Cambria"/>
                </a:rPr>
                <a:t>Chequeo del sistema</a:t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p8"/>
            <p:cNvSpPr/>
            <p:nvPr/>
          </p:nvSpPr>
          <p:spPr>
            <a:xfrm>
              <a:off x="9674352" y="3763736"/>
              <a:ext cx="1993392" cy="5029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1666"/>
                </a:lnSpc>
                <a:spcBef>
                  <a:spcPts val="0"/>
                </a:spcBef>
                <a:spcAft>
                  <a:spcPts val="0"/>
                </a:spcAft>
                <a:buClr>
                  <a:srgbClr val="5C6152"/>
                </a:buClr>
                <a:buSzPts val="1200"/>
                <a:buFont typeface="Calibri"/>
                <a:buNone/>
              </a:pPr>
              <a:r>
                <a:rPr lang="en-US" sz="1200">
                  <a:solidFill>
                    <a:srgbClr val="5C6152"/>
                  </a:solidFill>
                  <a:latin typeface="Calibri"/>
                  <a:ea typeface="Calibri"/>
                  <a:cs typeface="Calibri"/>
                  <a:sym typeface="Calibri"/>
                </a:rPr>
                <a:t>¿Cómo está ahora? ¿Falta algo para cerrar?</a:t>
              </a: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p8"/>
            <p:cNvSpPr/>
            <p:nvPr/>
          </p:nvSpPr>
          <p:spPr>
            <a:xfrm>
              <a:off x="9180576" y="2505947"/>
              <a:ext cx="347472" cy="347472"/>
            </a:xfrm>
            <a:prstGeom prst="ellipse">
              <a:avLst/>
            </a:prstGeom>
            <a:solidFill>
              <a:srgbClr val="7E5E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8"/>
            <p:cNvSpPr/>
            <p:nvPr/>
          </p:nvSpPr>
          <p:spPr>
            <a:xfrm>
              <a:off x="9180576" y="2505947"/>
              <a:ext cx="347472" cy="3474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50"/>
                <a:buFont typeface="Cambria"/>
                <a:buNone/>
              </a:pPr>
              <a:r>
                <a:rPr b="1" lang="en-US" sz="1250">
                  <a:solidFill>
                    <a:srgbClr val="FFFFFF"/>
                  </a:solidFill>
                  <a:latin typeface="Cambria"/>
                  <a:ea typeface="Cambria"/>
                  <a:cs typeface="Cambria"/>
                  <a:sym typeface="Cambria"/>
                </a:rPr>
                <a:t>10</a:t>
              </a:r>
              <a:endParaRPr sz="12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58" name="Google Shape;258;p8"/>
            <p:cNvGrpSpPr/>
            <p:nvPr/>
          </p:nvGrpSpPr>
          <p:grpSpPr>
            <a:xfrm>
              <a:off x="9191513" y="3426202"/>
              <a:ext cx="347472" cy="347472"/>
              <a:chOff x="9180576" y="3232895"/>
              <a:chExt cx="347472" cy="347472"/>
            </a:xfrm>
          </p:grpSpPr>
          <p:sp>
            <p:nvSpPr>
              <p:cNvPr id="259" name="Google Shape;259;p8"/>
              <p:cNvSpPr/>
              <p:nvPr/>
            </p:nvSpPr>
            <p:spPr>
              <a:xfrm>
                <a:off x="9180576" y="3232895"/>
                <a:ext cx="347472" cy="347472"/>
              </a:xfrm>
              <a:prstGeom prst="ellipse">
                <a:avLst/>
              </a:prstGeom>
              <a:solidFill>
                <a:srgbClr val="7E5E6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" name="Google Shape;260;p8"/>
              <p:cNvSpPr/>
              <p:nvPr/>
            </p:nvSpPr>
            <p:spPr>
              <a:xfrm>
                <a:off x="9180576" y="3232895"/>
                <a:ext cx="347472" cy="3474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250"/>
                  <a:buFont typeface="Cambria"/>
                  <a:buNone/>
                </a:pPr>
                <a:r>
                  <a:rPr b="1" lang="en-US" sz="1250">
                    <a:solidFill>
                      <a:srgbClr val="FFFFFF"/>
                    </a:solidFill>
                    <a:latin typeface="Cambria"/>
                    <a:ea typeface="Cambria"/>
                    <a:cs typeface="Cambria"/>
                    <a:sym typeface="Cambria"/>
                  </a:rPr>
                  <a:t>11</a:t>
                </a:r>
                <a:endParaRPr sz="125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61" name="Google Shape;261;p8"/>
            <p:cNvSpPr/>
            <p:nvPr/>
          </p:nvSpPr>
          <p:spPr>
            <a:xfrm>
              <a:off x="9180576" y="4169664"/>
              <a:ext cx="347472" cy="347472"/>
            </a:xfrm>
            <a:prstGeom prst="ellipse">
              <a:avLst/>
            </a:prstGeom>
            <a:solidFill>
              <a:srgbClr val="7E5E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8"/>
            <p:cNvSpPr/>
            <p:nvPr/>
          </p:nvSpPr>
          <p:spPr>
            <a:xfrm>
              <a:off x="9176427" y="4151376"/>
              <a:ext cx="347472" cy="3474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50"/>
                <a:buFont typeface="Cambria"/>
                <a:buNone/>
              </a:pPr>
              <a:r>
                <a:rPr b="1" lang="en-US" sz="1250">
                  <a:solidFill>
                    <a:srgbClr val="FFFFFF"/>
                  </a:solidFill>
                  <a:latin typeface="Cambria"/>
                  <a:ea typeface="Cambria"/>
                  <a:cs typeface="Cambria"/>
                  <a:sym typeface="Cambria"/>
                </a:rPr>
                <a:t>12</a:t>
              </a:r>
              <a:endParaRPr sz="12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8"/>
            <p:cNvSpPr/>
            <p:nvPr/>
          </p:nvSpPr>
          <p:spPr>
            <a:xfrm>
              <a:off x="9674352" y="4246428"/>
              <a:ext cx="1993392" cy="3840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89285"/>
                </a:lnSpc>
                <a:spcBef>
                  <a:spcPts val="0"/>
                </a:spcBef>
                <a:spcAft>
                  <a:spcPts val="0"/>
                </a:spcAft>
                <a:buClr>
                  <a:srgbClr val="33372C"/>
                </a:buClr>
                <a:buSzPts val="1400"/>
                <a:buFont typeface="Cambria"/>
                <a:buNone/>
              </a:pPr>
              <a:r>
                <a:rPr b="1" lang="en-US" sz="1400">
                  <a:solidFill>
                    <a:srgbClr val="33372C"/>
                  </a:solidFill>
                  <a:latin typeface="Cambria"/>
                  <a:ea typeface="Cambria"/>
                  <a:cs typeface="Cambria"/>
                  <a:sym typeface="Cambria"/>
                </a:rPr>
                <a:t>Reconocimiento y gratitud</a:t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8"/>
            <p:cNvSpPr/>
            <p:nvPr/>
          </p:nvSpPr>
          <p:spPr>
            <a:xfrm>
              <a:off x="9677733" y="4686300"/>
              <a:ext cx="1993392" cy="5029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1666"/>
                </a:lnSpc>
                <a:spcBef>
                  <a:spcPts val="0"/>
                </a:spcBef>
                <a:spcAft>
                  <a:spcPts val="0"/>
                </a:spcAft>
                <a:buClr>
                  <a:srgbClr val="5C6152"/>
                </a:buClr>
                <a:buSzPts val="1200"/>
                <a:buFont typeface="Calibri"/>
                <a:buNone/>
              </a:pPr>
              <a:r>
                <a:rPr lang="en-US" sz="1200">
                  <a:solidFill>
                    <a:srgbClr val="5C6152"/>
                  </a:solidFill>
                  <a:latin typeface="Calibri"/>
                  <a:ea typeface="Calibri"/>
                  <a:cs typeface="Calibri"/>
                  <a:sym typeface="Calibri"/>
                </a:rPr>
                <a:t>Agradecer a partes, ancestros y elementos simbólicos.</a:t>
              </a: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5" name="Google Shape;265;p8"/>
          <p:cNvSpPr/>
          <p:nvPr/>
        </p:nvSpPr>
        <p:spPr>
          <a:xfrm>
            <a:off x="640080" y="5870448"/>
            <a:ext cx="10881360" cy="566928"/>
          </a:xfrm>
          <a:prstGeom prst="roundRect">
            <a:avLst>
              <a:gd fmla="val 14516" name="adj"/>
            </a:avLst>
          </a:prstGeom>
          <a:solidFill>
            <a:srgbClr val="33372C"/>
          </a:solidFill>
          <a:ln>
            <a:noFill/>
          </a:ln>
          <a:effectLst>
            <a:outerShdw blurRad="76200" rotWithShape="0" algn="bl" dir="5400000" dist="254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8"/>
          <p:cNvSpPr/>
          <p:nvPr/>
        </p:nvSpPr>
        <p:spPr>
          <a:xfrm>
            <a:off x="841248" y="5989320"/>
            <a:ext cx="329184" cy="329184"/>
          </a:xfrm>
          <a:prstGeom prst="ellipse">
            <a:avLst/>
          </a:prstGeom>
          <a:solidFill>
            <a:srgbClr val="7C908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67" name="Google Shape;267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5256" y="6053328"/>
            <a:ext cx="201168" cy="201168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8"/>
          <p:cNvSpPr/>
          <p:nvPr/>
        </p:nvSpPr>
        <p:spPr>
          <a:xfrm>
            <a:off x="1325880" y="5870448"/>
            <a:ext cx="996696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9082"/>
              </a:buClr>
              <a:buSzPts val="1400"/>
              <a:buFont typeface="Calibri"/>
              <a:buNone/>
            </a:pPr>
            <a:r>
              <a:rPr b="1" lang="en-US" sz="1400">
                <a:solidFill>
                  <a:srgbClr val="7C9082"/>
                </a:solidFill>
                <a:latin typeface="Calibri"/>
                <a:ea typeface="Calibri"/>
                <a:cs typeface="Calibri"/>
                <a:sym typeface="Calibri"/>
              </a:rPr>
              <a:t>Si tiene hijos:  </a:t>
            </a:r>
            <a:r>
              <a:rPr i="1" lang="en-US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incluir al Self de los hijos al inicio; si están listos, liberan lo heredado, y al final se les transmiten las cualidades recuperadas.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8"/>
          <p:cNvSpPr/>
          <p:nvPr/>
        </p:nvSpPr>
        <p:spPr>
          <a:xfrm>
            <a:off x="7315200" y="6537960"/>
            <a:ext cx="42062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C6152"/>
              </a:buClr>
              <a:buSzPts val="1800"/>
              <a:buFont typeface="Calibri"/>
              <a:buNone/>
            </a:pPr>
            <a:r>
              <a:rPr i="1" lang="en-US" sz="1800">
                <a:solidFill>
                  <a:srgbClr val="5C6152"/>
                </a:solidFill>
                <a:latin typeface="Calibri"/>
                <a:ea typeface="Calibri"/>
                <a:cs typeface="Calibri"/>
                <a:sym typeface="Calibri"/>
              </a:rPr>
              <a:t>Pilar de la Torre · Nivel 2 · 2026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9"/>
          <p:cNvSpPr/>
          <p:nvPr/>
        </p:nvSpPr>
        <p:spPr>
          <a:xfrm>
            <a:off x="676656" y="430869"/>
            <a:ext cx="108813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372C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rgbClr val="33372C"/>
                </a:solidFill>
                <a:latin typeface="Cambria"/>
                <a:ea typeface="Cambria"/>
                <a:cs typeface="Cambria"/>
                <a:sym typeface="Cambria"/>
              </a:rPr>
              <a:t>Proceso para trabajar cargas culturales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6" name="Google Shape;276;p9"/>
          <p:cNvGrpSpPr/>
          <p:nvPr/>
        </p:nvGrpSpPr>
        <p:grpSpPr>
          <a:xfrm>
            <a:off x="502920" y="1257360"/>
            <a:ext cx="5440680" cy="5138086"/>
            <a:chOff x="502920" y="1484095"/>
            <a:chExt cx="5440680" cy="5138086"/>
          </a:xfrm>
        </p:grpSpPr>
        <p:sp>
          <p:nvSpPr>
            <p:cNvPr id="277" name="Google Shape;277;p9"/>
            <p:cNvSpPr/>
            <p:nvPr/>
          </p:nvSpPr>
          <p:spPr>
            <a:xfrm>
              <a:off x="502920" y="1484095"/>
              <a:ext cx="5440680" cy="5138086"/>
            </a:xfrm>
            <a:prstGeom prst="roundRect">
              <a:avLst>
                <a:gd fmla="val 1143" name="adj"/>
              </a:avLst>
            </a:prstGeom>
            <a:solidFill>
              <a:srgbClr val="EBF0EC"/>
            </a:solidFill>
            <a:ln cap="flat" cmpd="sng" w="12700">
              <a:solidFill>
                <a:srgbClr val="DFDCD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76200" rotWithShape="0" algn="bl" dir="5400000" dist="25400">
                <a:srgbClr val="000000">
                  <a:alpha val="1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9"/>
            <p:cNvSpPr/>
            <p:nvPr/>
          </p:nvSpPr>
          <p:spPr>
            <a:xfrm>
              <a:off x="1225296" y="1604772"/>
              <a:ext cx="4343400" cy="56692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5E7464"/>
                </a:buClr>
                <a:buSzPts val="2000"/>
                <a:buFont typeface="Cambria"/>
                <a:buNone/>
              </a:pPr>
              <a:r>
                <a:rPr b="1" lang="en-US" sz="2000">
                  <a:solidFill>
                    <a:srgbClr val="5E7464"/>
                  </a:solidFill>
                  <a:latin typeface="Cambria"/>
                  <a:ea typeface="Cambria"/>
                  <a:cs typeface="Cambria"/>
                  <a:sym typeface="Cambria"/>
                </a:rPr>
                <a:t>FASE 1  </a:t>
              </a:r>
              <a:r>
                <a:rPr b="1" lang="en-US" sz="2000">
                  <a:solidFill>
                    <a:srgbClr val="33372C"/>
                  </a:solidFill>
                  <a:latin typeface="Cambria"/>
                  <a:ea typeface="Cambria"/>
                  <a:cs typeface="Cambria"/>
                  <a:sym typeface="Cambria"/>
                </a:rPr>
                <a:t>Explorar y comprender</a:t>
              </a:r>
              <a:endPara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279;p9"/>
            <p:cNvSpPr/>
            <p:nvPr/>
          </p:nvSpPr>
          <p:spPr>
            <a:xfrm>
              <a:off x="676656" y="2354580"/>
              <a:ext cx="402336" cy="402336"/>
            </a:xfrm>
            <a:prstGeom prst="ellipse">
              <a:avLst/>
            </a:prstGeom>
            <a:solidFill>
              <a:srgbClr val="5E74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9"/>
            <p:cNvSpPr/>
            <p:nvPr/>
          </p:nvSpPr>
          <p:spPr>
            <a:xfrm>
              <a:off x="676656" y="2354580"/>
              <a:ext cx="402336" cy="4023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mbria"/>
                <a:buNone/>
              </a:pPr>
              <a:r>
                <a:rPr b="1" lang="en-US" sz="1400">
                  <a:solidFill>
                    <a:srgbClr val="FFFFFF"/>
                  </a:solidFill>
                  <a:latin typeface="Cambria"/>
                  <a:ea typeface="Cambria"/>
                  <a:cs typeface="Cambria"/>
                  <a:sym typeface="Cambria"/>
                </a:rPr>
                <a:t>1</a:t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9"/>
            <p:cNvSpPr/>
            <p:nvPr/>
          </p:nvSpPr>
          <p:spPr>
            <a:xfrm>
              <a:off x="1225296" y="2281428"/>
              <a:ext cx="4526280" cy="2743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33372C"/>
                </a:buClr>
                <a:buSzPts val="1800"/>
                <a:buFont typeface="Cambria"/>
                <a:buNone/>
              </a:pPr>
              <a:r>
                <a:rPr b="1" lang="en-US" sz="1800">
                  <a:solidFill>
                    <a:srgbClr val="33372C"/>
                  </a:solidFill>
                  <a:latin typeface="Cambria"/>
                  <a:ea typeface="Cambria"/>
                  <a:cs typeface="Cambria"/>
                  <a:sym typeface="Cambria"/>
                </a:rPr>
                <a:t>Identificar el mandato cultural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" name="Google Shape;282;p9"/>
            <p:cNvSpPr/>
            <p:nvPr/>
          </p:nvSpPr>
          <p:spPr>
            <a:xfrm>
              <a:off x="1225296" y="2537460"/>
              <a:ext cx="4526280" cy="3840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81250"/>
                </a:lnSpc>
                <a:spcBef>
                  <a:spcPts val="0"/>
                </a:spcBef>
                <a:spcAft>
                  <a:spcPts val="0"/>
                </a:spcAft>
                <a:buClr>
                  <a:srgbClr val="5C6152"/>
                </a:buClr>
                <a:buSzPts val="1600"/>
                <a:buFont typeface="Calibri"/>
                <a:buNone/>
              </a:pPr>
              <a:r>
                <a:rPr lang="en-US" sz="1600">
                  <a:solidFill>
                    <a:srgbClr val="5C6152"/>
                  </a:solidFill>
                  <a:latin typeface="Calibri"/>
                  <a:ea typeface="Calibri"/>
                  <a:cs typeface="Calibri"/>
                  <a:sym typeface="Calibri"/>
                </a:rPr>
                <a:t>La creencia o exigencia: cuerpo, género, clase, raza, religión, éxito…</a:t>
              </a:r>
              <a:endPara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9"/>
            <p:cNvSpPr/>
            <p:nvPr/>
          </p:nvSpPr>
          <p:spPr>
            <a:xfrm>
              <a:off x="667512" y="3088867"/>
              <a:ext cx="402336" cy="402336"/>
            </a:xfrm>
            <a:prstGeom prst="ellipse">
              <a:avLst/>
            </a:prstGeom>
            <a:solidFill>
              <a:srgbClr val="5E74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9"/>
            <p:cNvSpPr/>
            <p:nvPr/>
          </p:nvSpPr>
          <p:spPr>
            <a:xfrm>
              <a:off x="667512" y="3088867"/>
              <a:ext cx="402336" cy="4023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mbria"/>
                <a:buNone/>
              </a:pPr>
              <a:r>
                <a:rPr b="1" lang="en-US" sz="1400">
                  <a:solidFill>
                    <a:srgbClr val="FFFFFF"/>
                  </a:solidFill>
                  <a:latin typeface="Cambria"/>
                  <a:ea typeface="Cambria"/>
                  <a:cs typeface="Cambria"/>
                  <a:sym typeface="Cambria"/>
                </a:rPr>
                <a:t>2</a:t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" name="Google Shape;285;p9"/>
            <p:cNvSpPr/>
            <p:nvPr/>
          </p:nvSpPr>
          <p:spPr>
            <a:xfrm>
              <a:off x="1216152" y="3015715"/>
              <a:ext cx="4526280" cy="2743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33372C"/>
                </a:buClr>
                <a:buSzPts val="1800"/>
                <a:buFont typeface="Cambria"/>
                <a:buNone/>
              </a:pPr>
              <a:r>
                <a:rPr b="1" lang="en-US" sz="1800">
                  <a:solidFill>
                    <a:srgbClr val="33372C"/>
                  </a:solidFill>
                  <a:latin typeface="Cambria"/>
                  <a:ea typeface="Cambria"/>
                  <a:cs typeface="Cambria"/>
                  <a:sym typeface="Cambria"/>
                </a:rPr>
                <a:t>Situar el contexto cultural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" name="Google Shape;286;p9"/>
            <p:cNvSpPr/>
            <p:nvPr/>
          </p:nvSpPr>
          <p:spPr>
            <a:xfrm>
              <a:off x="1216152" y="3271747"/>
              <a:ext cx="4526280" cy="3840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81250"/>
                </a:lnSpc>
                <a:spcBef>
                  <a:spcPts val="0"/>
                </a:spcBef>
                <a:spcAft>
                  <a:spcPts val="0"/>
                </a:spcAft>
                <a:buClr>
                  <a:srgbClr val="5C6152"/>
                </a:buClr>
                <a:buSzPts val="1600"/>
                <a:buFont typeface="Calibri"/>
                <a:buNone/>
              </a:pPr>
              <a:r>
                <a:rPr lang="en-US" sz="1600">
                  <a:solidFill>
                    <a:srgbClr val="5C6152"/>
                  </a:solidFill>
                  <a:latin typeface="Calibri"/>
                  <a:ea typeface="Calibri"/>
                  <a:cs typeface="Calibri"/>
                  <a:sym typeface="Calibri"/>
                </a:rPr>
                <a:t>De qué sistema procede: cultura dominante, tradición, medios, lenguaje.</a:t>
              </a:r>
              <a:endPara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" name="Google Shape;287;p9"/>
            <p:cNvSpPr/>
            <p:nvPr/>
          </p:nvSpPr>
          <p:spPr>
            <a:xfrm>
              <a:off x="676656" y="3820387"/>
              <a:ext cx="402336" cy="402336"/>
            </a:xfrm>
            <a:prstGeom prst="ellipse">
              <a:avLst/>
            </a:prstGeom>
            <a:solidFill>
              <a:srgbClr val="5E74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9"/>
            <p:cNvSpPr/>
            <p:nvPr/>
          </p:nvSpPr>
          <p:spPr>
            <a:xfrm>
              <a:off x="676656" y="3820387"/>
              <a:ext cx="402336" cy="4023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mbria"/>
                <a:buNone/>
              </a:pPr>
              <a:r>
                <a:rPr b="1" lang="en-US" sz="1400">
                  <a:solidFill>
                    <a:srgbClr val="FFFFFF"/>
                  </a:solidFill>
                  <a:latin typeface="Cambria"/>
                  <a:ea typeface="Cambria"/>
                  <a:cs typeface="Cambria"/>
                  <a:sym typeface="Cambria"/>
                </a:rPr>
                <a:t>3</a:t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" name="Google Shape;289;p9"/>
            <p:cNvSpPr/>
            <p:nvPr/>
          </p:nvSpPr>
          <p:spPr>
            <a:xfrm>
              <a:off x="1225296" y="3747235"/>
              <a:ext cx="4526280" cy="2743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33372C"/>
                </a:buClr>
                <a:buSzPts val="1800"/>
                <a:buFont typeface="Cambria"/>
                <a:buNone/>
              </a:pPr>
              <a:r>
                <a:rPr b="1" lang="en-US" sz="1800">
                  <a:solidFill>
                    <a:srgbClr val="33372C"/>
                  </a:solidFill>
                  <a:latin typeface="Cambria"/>
                  <a:ea typeface="Cambria"/>
                  <a:cs typeface="Cambria"/>
                  <a:sym typeface="Cambria"/>
                </a:rPr>
                <a:t>Nombrar el mensaje absorbido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" name="Google Shape;290;p9"/>
            <p:cNvSpPr/>
            <p:nvPr/>
          </p:nvSpPr>
          <p:spPr>
            <a:xfrm>
              <a:off x="1225296" y="4003267"/>
              <a:ext cx="4526280" cy="3840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81250"/>
                </a:lnSpc>
                <a:spcBef>
                  <a:spcPts val="0"/>
                </a:spcBef>
                <a:spcAft>
                  <a:spcPts val="0"/>
                </a:spcAft>
                <a:buClr>
                  <a:srgbClr val="5C6152"/>
                </a:buClr>
                <a:buSzPts val="1600"/>
                <a:buFont typeface="Calibri"/>
                <a:buNone/>
              </a:pPr>
              <a:r>
                <a:rPr lang="en-US" sz="1600">
                  <a:solidFill>
                    <a:srgbClr val="5C6152"/>
                  </a:solidFill>
                  <a:latin typeface="Calibri"/>
                  <a:ea typeface="Calibri"/>
                  <a:cs typeface="Calibri"/>
                  <a:sym typeface="Calibri"/>
                </a:rPr>
                <a:t>“Valgo menos”, “debo esconderme”, “no debo ocupar espacio”.</a:t>
              </a:r>
              <a:endPara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91" name="Google Shape;291;p9"/>
            <p:cNvGrpSpPr/>
            <p:nvPr/>
          </p:nvGrpSpPr>
          <p:grpSpPr>
            <a:xfrm>
              <a:off x="676656" y="4437968"/>
              <a:ext cx="5074920" cy="640080"/>
              <a:chOff x="667512" y="4437968"/>
              <a:chExt cx="5074920" cy="640080"/>
            </a:xfrm>
          </p:grpSpPr>
          <p:sp>
            <p:nvSpPr>
              <p:cNvPr id="292" name="Google Shape;292;p9"/>
              <p:cNvSpPr/>
              <p:nvPr/>
            </p:nvSpPr>
            <p:spPr>
              <a:xfrm>
                <a:off x="667512" y="4511120"/>
                <a:ext cx="402336" cy="402336"/>
              </a:xfrm>
              <a:prstGeom prst="ellipse">
                <a:avLst/>
              </a:prstGeom>
              <a:solidFill>
                <a:srgbClr val="5E746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3" name="Google Shape;293;p9"/>
              <p:cNvSpPr/>
              <p:nvPr/>
            </p:nvSpPr>
            <p:spPr>
              <a:xfrm>
                <a:off x="667512" y="4511120"/>
                <a:ext cx="402336" cy="4023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400"/>
                  <a:buFont typeface="Cambria"/>
                  <a:buNone/>
                </a:pPr>
                <a:r>
                  <a:rPr b="1" lang="en-US" sz="1400">
                    <a:solidFill>
                      <a:srgbClr val="FFFFFF"/>
                    </a:solidFill>
                    <a:latin typeface="Cambria"/>
                    <a:ea typeface="Cambria"/>
                    <a:cs typeface="Cambria"/>
                    <a:sym typeface="Cambria"/>
                  </a:rPr>
                  <a:t>4</a:t>
                </a: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4" name="Google Shape;294;p9"/>
              <p:cNvSpPr/>
              <p:nvPr/>
            </p:nvSpPr>
            <p:spPr>
              <a:xfrm>
                <a:off x="1216152" y="4437968"/>
                <a:ext cx="4526280" cy="2743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33372C"/>
                  </a:buClr>
                  <a:buSzPts val="1800"/>
                  <a:buFont typeface="Cambria"/>
                  <a:buNone/>
                </a:pPr>
                <a:r>
                  <a:rPr b="1" lang="en-US" sz="1800">
                    <a:solidFill>
                      <a:srgbClr val="33372C"/>
                    </a:solidFill>
                    <a:latin typeface="Cambria"/>
                    <a:ea typeface="Cambria"/>
                    <a:cs typeface="Cambria"/>
                    <a:sym typeface="Cambria"/>
                  </a:rPr>
                  <a:t>Explorar el impacto interno</a:t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5" name="Google Shape;295;p9"/>
              <p:cNvSpPr/>
              <p:nvPr/>
            </p:nvSpPr>
            <p:spPr>
              <a:xfrm>
                <a:off x="1216152" y="4694000"/>
                <a:ext cx="4526280" cy="38404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8125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5C6152"/>
                  </a:buClr>
                  <a:buSzPts val="1600"/>
                  <a:buFont typeface="Calibri"/>
                  <a:buNone/>
                </a:pPr>
                <a:r>
                  <a:rPr lang="en-US" sz="1600">
                    <a:solidFill>
                      <a:srgbClr val="5C6152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Vergüenza, autocensura, comparación, desconexión del cuerpo, pérdida de voz.</a:t>
                </a:r>
                <a:endParaRPr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96" name="Google Shape;296;p9"/>
            <p:cNvSpPr/>
            <p:nvPr/>
          </p:nvSpPr>
          <p:spPr>
            <a:xfrm>
              <a:off x="676656" y="5248174"/>
              <a:ext cx="402336" cy="402336"/>
            </a:xfrm>
            <a:prstGeom prst="ellipse">
              <a:avLst/>
            </a:prstGeom>
            <a:solidFill>
              <a:srgbClr val="5E746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9"/>
            <p:cNvSpPr/>
            <p:nvPr/>
          </p:nvSpPr>
          <p:spPr>
            <a:xfrm>
              <a:off x="676656" y="5248174"/>
              <a:ext cx="402336" cy="4023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mbria"/>
                <a:buNone/>
              </a:pPr>
              <a:r>
                <a:rPr b="1" lang="en-US" sz="1400">
                  <a:solidFill>
                    <a:srgbClr val="FFFFFF"/>
                  </a:solidFill>
                  <a:latin typeface="Cambria"/>
                  <a:ea typeface="Cambria"/>
                  <a:cs typeface="Cambria"/>
                  <a:sym typeface="Cambria"/>
                </a:rPr>
                <a:t>5</a:t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" name="Google Shape;298;p9"/>
            <p:cNvSpPr/>
            <p:nvPr/>
          </p:nvSpPr>
          <p:spPr>
            <a:xfrm>
              <a:off x="1225296" y="5175022"/>
              <a:ext cx="4526280" cy="2743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33372C"/>
                </a:buClr>
                <a:buSzPts val="1800"/>
                <a:buFont typeface="Cambria"/>
                <a:buNone/>
              </a:pPr>
              <a:r>
                <a:rPr b="1" lang="en-US" sz="1800">
                  <a:solidFill>
                    <a:srgbClr val="33372C"/>
                  </a:solidFill>
                  <a:latin typeface="Cambria"/>
                  <a:ea typeface="Cambria"/>
                  <a:cs typeface="Cambria"/>
                  <a:sym typeface="Cambria"/>
                </a:rPr>
                <a:t>Explorar el impacto externo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9" name="Google Shape;299;p9"/>
            <p:cNvSpPr/>
            <p:nvPr/>
          </p:nvSpPr>
          <p:spPr>
            <a:xfrm>
              <a:off x="1225296" y="5431054"/>
              <a:ext cx="4526280" cy="3840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81250"/>
                </a:lnSpc>
                <a:spcBef>
                  <a:spcPts val="0"/>
                </a:spcBef>
                <a:spcAft>
                  <a:spcPts val="0"/>
                </a:spcAft>
                <a:buClr>
                  <a:srgbClr val="5C6152"/>
                </a:buClr>
                <a:buSzPts val="1600"/>
                <a:buFont typeface="Calibri"/>
                <a:buNone/>
              </a:pPr>
              <a:r>
                <a:rPr lang="en-US" sz="1600">
                  <a:solidFill>
                    <a:srgbClr val="5C6152"/>
                  </a:solidFill>
                  <a:latin typeface="Calibri"/>
                  <a:ea typeface="Calibri"/>
                  <a:cs typeface="Calibri"/>
                  <a:sym typeface="Calibri"/>
                </a:rPr>
                <a:t>Cómo condiciona relaciones, trabajo, deseo, descanso, visibilidad.</a:t>
              </a:r>
              <a:endPara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00" name="Google Shape;300;p9"/>
            <p:cNvGrpSpPr/>
            <p:nvPr/>
          </p:nvGrpSpPr>
          <p:grpSpPr>
            <a:xfrm>
              <a:off x="676656" y="5860461"/>
              <a:ext cx="5074920" cy="640080"/>
              <a:chOff x="676656" y="5801386"/>
              <a:chExt cx="5074920" cy="640080"/>
            </a:xfrm>
          </p:grpSpPr>
          <p:sp>
            <p:nvSpPr>
              <p:cNvPr id="301" name="Google Shape;301;p9"/>
              <p:cNvSpPr/>
              <p:nvPr/>
            </p:nvSpPr>
            <p:spPr>
              <a:xfrm>
                <a:off x="676656" y="5874538"/>
                <a:ext cx="402336" cy="402336"/>
              </a:xfrm>
              <a:prstGeom prst="ellipse">
                <a:avLst/>
              </a:prstGeom>
              <a:solidFill>
                <a:srgbClr val="5E746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" name="Google Shape;302;p9"/>
              <p:cNvSpPr/>
              <p:nvPr/>
            </p:nvSpPr>
            <p:spPr>
              <a:xfrm>
                <a:off x="676656" y="5874538"/>
                <a:ext cx="402336" cy="4023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400"/>
                  <a:buFont typeface="Cambria"/>
                  <a:buNone/>
                </a:pPr>
                <a:r>
                  <a:rPr b="1" lang="en-US" sz="1400">
                    <a:solidFill>
                      <a:srgbClr val="FFFFFF"/>
                    </a:solidFill>
                    <a:latin typeface="Cambria"/>
                    <a:ea typeface="Cambria"/>
                    <a:cs typeface="Cambria"/>
                    <a:sym typeface="Cambria"/>
                  </a:rPr>
                  <a:t>6</a:t>
                </a: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3" name="Google Shape;303;p9"/>
              <p:cNvSpPr/>
              <p:nvPr/>
            </p:nvSpPr>
            <p:spPr>
              <a:xfrm>
                <a:off x="1225296" y="5801386"/>
                <a:ext cx="4526280" cy="2743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33372C"/>
                  </a:buClr>
                  <a:buSzPts val="1800"/>
                  <a:buFont typeface="Cambria"/>
                  <a:buNone/>
                </a:pPr>
                <a:r>
                  <a:rPr b="1" lang="en-US" sz="1800">
                    <a:solidFill>
                      <a:srgbClr val="33372C"/>
                    </a:solidFill>
                    <a:latin typeface="Cambria"/>
                    <a:ea typeface="Cambria"/>
                    <a:cs typeface="Cambria"/>
                    <a:sym typeface="Cambria"/>
                  </a:rPr>
                  <a:t>Conocer a los protectores culturales</a:t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4" name="Google Shape;304;p9"/>
              <p:cNvSpPr/>
              <p:nvPr/>
            </p:nvSpPr>
            <p:spPr>
              <a:xfrm>
                <a:off x="1225296" y="6057418"/>
                <a:ext cx="4526280" cy="38404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8125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5C6152"/>
                  </a:buClr>
                  <a:buSzPts val="1600"/>
                  <a:buFont typeface="Calibri"/>
                  <a:buNone/>
                </a:pPr>
                <a:r>
                  <a:rPr lang="en-US" sz="1600">
                    <a:solidFill>
                      <a:srgbClr val="5C6152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Partes que se adaptaron a la norma para evitar rechazo o exclusión.</a:t>
                </a:r>
                <a:endParaRPr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305" name="Google Shape;305;p9"/>
          <p:cNvSpPr/>
          <p:nvPr/>
        </p:nvSpPr>
        <p:spPr>
          <a:xfrm>
            <a:off x="5967021" y="1192050"/>
            <a:ext cx="5440680" cy="5135120"/>
          </a:xfrm>
          <a:prstGeom prst="roundRect">
            <a:avLst>
              <a:gd fmla="val 1143" name="adj"/>
            </a:avLst>
          </a:prstGeom>
          <a:solidFill>
            <a:srgbClr val="F3ECEE"/>
          </a:solidFill>
          <a:ln cap="flat" cmpd="sng" w="12700">
            <a:solidFill>
              <a:srgbClr val="DFDCD2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9"/>
          <p:cNvSpPr/>
          <p:nvPr/>
        </p:nvSpPr>
        <p:spPr>
          <a:xfrm>
            <a:off x="6881421" y="1393076"/>
            <a:ext cx="434340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E5E6A"/>
              </a:buClr>
              <a:buSzPts val="2000"/>
              <a:buFont typeface="Cambria"/>
              <a:buNone/>
            </a:pPr>
            <a:r>
              <a:rPr b="1" lang="en-US" sz="2000">
                <a:solidFill>
                  <a:srgbClr val="7E5E6A"/>
                </a:solidFill>
                <a:latin typeface="Cambria"/>
                <a:ea typeface="Cambria"/>
                <a:cs typeface="Cambria"/>
                <a:sym typeface="Cambria"/>
              </a:rPr>
              <a:t>FASE 2  </a:t>
            </a:r>
            <a:r>
              <a:rPr b="1" lang="en-US" sz="2000">
                <a:solidFill>
                  <a:srgbClr val="33372C"/>
                </a:solidFill>
                <a:latin typeface="Cambria"/>
                <a:ea typeface="Cambria"/>
                <a:cs typeface="Cambria"/>
                <a:sym typeface="Cambria"/>
              </a:rPr>
              <a:t>Liberar e invitar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07" name="Google Shape;307;p9"/>
          <p:cNvGrpSpPr/>
          <p:nvPr/>
        </p:nvGrpSpPr>
        <p:grpSpPr>
          <a:xfrm>
            <a:off x="6332781" y="2006988"/>
            <a:ext cx="5074920" cy="640080"/>
            <a:chOff x="6332781" y="2159006"/>
            <a:chExt cx="5074920" cy="640080"/>
          </a:xfrm>
        </p:grpSpPr>
        <p:sp>
          <p:nvSpPr>
            <p:cNvPr id="308" name="Google Shape;308;p9"/>
            <p:cNvSpPr/>
            <p:nvPr/>
          </p:nvSpPr>
          <p:spPr>
            <a:xfrm>
              <a:off x="6332781" y="2232158"/>
              <a:ext cx="402336" cy="402336"/>
            </a:xfrm>
            <a:prstGeom prst="ellipse">
              <a:avLst/>
            </a:prstGeom>
            <a:solidFill>
              <a:srgbClr val="7E5E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9"/>
            <p:cNvSpPr/>
            <p:nvPr/>
          </p:nvSpPr>
          <p:spPr>
            <a:xfrm>
              <a:off x="6332781" y="2232158"/>
              <a:ext cx="402336" cy="4023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mbria"/>
                <a:buNone/>
              </a:pPr>
              <a:r>
                <a:rPr b="1" lang="en-US" sz="1400">
                  <a:solidFill>
                    <a:srgbClr val="FFFFFF"/>
                  </a:solidFill>
                  <a:latin typeface="Cambria"/>
                  <a:ea typeface="Cambria"/>
                  <a:cs typeface="Cambria"/>
                  <a:sym typeface="Cambria"/>
                </a:rPr>
                <a:t>7</a:t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" name="Google Shape;310;p9"/>
            <p:cNvSpPr/>
            <p:nvPr/>
          </p:nvSpPr>
          <p:spPr>
            <a:xfrm>
              <a:off x="6881421" y="2159006"/>
              <a:ext cx="4526280" cy="2743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33372C"/>
                </a:buClr>
                <a:buSzPts val="1800"/>
                <a:buFont typeface="Cambria"/>
                <a:buNone/>
              </a:pPr>
              <a:r>
                <a:rPr b="1" lang="en-US" sz="1800">
                  <a:solidFill>
                    <a:srgbClr val="33372C"/>
                  </a:solidFill>
                  <a:latin typeface="Cambria"/>
                  <a:ea typeface="Cambria"/>
                  <a:cs typeface="Cambria"/>
                  <a:sym typeface="Cambria"/>
                </a:rPr>
                <a:t>Comprender la función protectora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" name="Google Shape;311;p9"/>
            <p:cNvSpPr/>
            <p:nvPr/>
          </p:nvSpPr>
          <p:spPr>
            <a:xfrm>
              <a:off x="6881421" y="2415038"/>
              <a:ext cx="4526280" cy="3840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81250"/>
                </a:lnSpc>
                <a:spcBef>
                  <a:spcPts val="0"/>
                </a:spcBef>
                <a:spcAft>
                  <a:spcPts val="0"/>
                </a:spcAft>
                <a:buClr>
                  <a:srgbClr val="5C6152"/>
                </a:buClr>
                <a:buSzPts val="1600"/>
                <a:buFont typeface="Calibri"/>
                <a:buNone/>
              </a:pPr>
              <a:r>
                <a:rPr lang="en-US" sz="1600">
                  <a:solidFill>
                    <a:srgbClr val="5C6152"/>
                  </a:solidFill>
                  <a:latin typeface="Calibri"/>
                  <a:ea typeface="Calibri"/>
                  <a:cs typeface="Calibri"/>
                  <a:sym typeface="Calibri"/>
                </a:rPr>
                <a:t>Para qué sirvió: encajar, sobrevivir socialmente, no quedar fuera.</a:t>
              </a:r>
              <a:endPara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2" name="Google Shape;312;p9"/>
          <p:cNvSpPr/>
          <p:nvPr/>
        </p:nvSpPr>
        <p:spPr>
          <a:xfrm>
            <a:off x="6332781" y="2858926"/>
            <a:ext cx="402336" cy="402336"/>
          </a:xfrm>
          <a:prstGeom prst="ellipse">
            <a:avLst/>
          </a:prstGeom>
          <a:solidFill>
            <a:srgbClr val="7E5E6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9"/>
          <p:cNvSpPr/>
          <p:nvPr/>
        </p:nvSpPr>
        <p:spPr>
          <a:xfrm>
            <a:off x="6332781" y="2858926"/>
            <a:ext cx="402336" cy="4023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mbria"/>
              <a:buNone/>
            </a:pPr>
            <a:r>
              <a:rPr b="1" lang="en-US" sz="1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8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9"/>
          <p:cNvSpPr/>
          <p:nvPr/>
        </p:nvSpPr>
        <p:spPr>
          <a:xfrm>
            <a:off x="6881421" y="2785774"/>
            <a:ext cx="45262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372C"/>
              </a:buClr>
              <a:buSzPts val="1800"/>
              <a:buFont typeface="Cambria"/>
              <a:buNone/>
            </a:pPr>
            <a:r>
              <a:rPr b="1" lang="en-US" sz="1800">
                <a:solidFill>
                  <a:srgbClr val="33372C"/>
                </a:solidFill>
                <a:latin typeface="Cambria"/>
                <a:ea typeface="Cambria"/>
                <a:cs typeface="Cambria"/>
                <a:sym typeface="Cambria"/>
              </a:rPr>
              <a:t>Pedir permiso para acercarse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9"/>
          <p:cNvSpPr/>
          <p:nvPr/>
        </p:nvSpPr>
        <p:spPr>
          <a:xfrm>
            <a:off x="6881421" y="3041806"/>
            <a:ext cx="45262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81250"/>
              </a:lnSpc>
              <a:spcBef>
                <a:spcPts val="0"/>
              </a:spcBef>
              <a:spcAft>
                <a:spcPts val="0"/>
              </a:spcAft>
              <a:buClr>
                <a:srgbClr val="5C6152"/>
              </a:buClr>
              <a:buSzPts val="1600"/>
              <a:buFont typeface="Calibri"/>
              <a:buNone/>
            </a:pPr>
            <a:r>
              <a:rPr lang="en-US" sz="1600">
                <a:solidFill>
                  <a:srgbClr val="5C6152"/>
                </a:solidFill>
                <a:latin typeface="Calibri"/>
                <a:ea typeface="Calibri"/>
                <a:cs typeface="Calibri"/>
                <a:sym typeface="Calibri"/>
              </a:rPr>
              <a:t>No forzar: qué temen las partes si se suelta y qué necesitan para confiar.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9"/>
          <p:cNvSpPr/>
          <p:nvPr/>
        </p:nvSpPr>
        <p:spPr>
          <a:xfrm>
            <a:off x="6332781" y="3558442"/>
            <a:ext cx="402336" cy="402336"/>
          </a:xfrm>
          <a:prstGeom prst="ellipse">
            <a:avLst/>
          </a:prstGeom>
          <a:solidFill>
            <a:srgbClr val="7E5E6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9"/>
          <p:cNvSpPr/>
          <p:nvPr/>
        </p:nvSpPr>
        <p:spPr>
          <a:xfrm>
            <a:off x="6332781" y="3558442"/>
            <a:ext cx="402336" cy="4023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mbria"/>
              <a:buNone/>
            </a:pPr>
            <a:r>
              <a:rPr b="1" lang="en-US" sz="1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9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9"/>
          <p:cNvSpPr/>
          <p:nvPr/>
        </p:nvSpPr>
        <p:spPr>
          <a:xfrm>
            <a:off x="6881421" y="3485290"/>
            <a:ext cx="45262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372C"/>
              </a:buClr>
              <a:buSzPts val="1800"/>
              <a:buFont typeface="Cambria"/>
              <a:buNone/>
            </a:pPr>
            <a:r>
              <a:rPr b="1" lang="en-US" sz="1800">
                <a:solidFill>
                  <a:srgbClr val="33372C"/>
                </a:solidFill>
                <a:latin typeface="Cambria"/>
                <a:ea typeface="Cambria"/>
                <a:cs typeface="Cambria"/>
                <a:sym typeface="Cambria"/>
              </a:rPr>
              <a:t>Ser testigo de lo vivido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9"/>
          <p:cNvSpPr/>
          <p:nvPr/>
        </p:nvSpPr>
        <p:spPr>
          <a:xfrm>
            <a:off x="6881421" y="3741322"/>
            <a:ext cx="45262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81250"/>
              </a:lnSpc>
              <a:spcBef>
                <a:spcPts val="0"/>
              </a:spcBef>
              <a:spcAft>
                <a:spcPts val="0"/>
              </a:spcAft>
              <a:buClr>
                <a:srgbClr val="5C6152"/>
              </a:buClr>
              <a:buSzPts val="1600"/>
              <a:buFont typeface="Calibri"/>
              <a:buNone/>
            </a:pPr>
            <a:r>
              <a:rPr lang="en-US" sz="1600">
                <a:solidFill>
                  <a:srgbClr val="5C6152"/>
                </a:solidFill>
                <a:latin typeface="Calibri"/>
                <a:ea typeface="Calibri"/>
                <a:cs typeface="Calibri"/>
                <a:sym typeface="Calibri"/>
              </a:rPr>
              <a:t>Reconocer exclusión, silenciamiento, adaptación forzada, vergüenza.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9"/>
          <p:cNvSpPr/>
          <p:nvPr/>
        </p:nvSpPr>
        <p:spPr>
          <a:xfrm>
            <a:off x="6332781" y="4233732"/>
            <a:ext cx="402336" cy="402336"/>
          </a:xfrm>
          <a:prstGeom prst="ellipse">
            <a:avLst/>
          </a:prstGeom>
          <a:solidFill>
            <a:srgbClr val="7E5E6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9"/>
          <p:cNvSpPr/>
          <p:nvPr/>
        </p:nvSpPr>
        <p:spPr>
          <a:xfrm>
            <a:off x="6332781" y="4233732"/>
            <a:ext cx="402336" cy="4023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mbria"/>
              <a:buNone/>
            </a:pPr>
            <a:r>
              <a:rPr b="1" lang="en-US" sz="1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10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9"/>
          <p:cNvSpPr/>
          <p:nvPr/>
        </p:nvSpPr>
        <p:spPr>
          <a:xfrm>
            <a:off x="6881421" y="4160580"/>
            <a:ext cx="45262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372C"/>
              </a:buClr>
              <a:buSzPts val="1800"/>
              <a:buFont typeface="Cambria"/>
              <a:buNone/>
            </a:pPr>
            <a:r>
              <a:rPr b="1" lang="en-US" sz="1800">
                <a:solidFill>
                  <a:srgbClr val="33372C"/>
                </a:solidFill>
                <a:latin typeface="Cambria"/>
                <a:ea typeface="Cambria"/>
                <a:cs typeface="Cambria"/>
                <a:sym typeface="Cambria"/>
              </a:rPr>
              <a:t>Separar carga de recursos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9"/>
          <p:cNvSpPr/>
          <p:nvPr/>
        </p:nvSpPr>
        <p:spPr>
          <a:xfrm>
            <a:off x="6881421" y="4416612"/>
            <a:ext cx="45262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81250"/>
              </a:lnSpc>
              <a:spcBef>
                <a:spcPts val="0"/>
              </a:spcBef>
              <a:spcAft>
                <a:spcPts val="0"/>
              </a:spcAft>
              <a:buClr>
                <a:srgbClr val="5C6152"/>
              </a:buClr>
              <a:buSzPts val="1600"/>
              <a:buFont typeface="Calibri"/>
              <a:buNone/>
            </a:pPr>
            <a:r>
              <a:rPr lang="en-US" sz="1600">
                <a:solidFill>
                  <a:srgbClr val="5C6152"/>
                </a:solidFill>
                <a:latin typeface="Calibri"/>
                <a:ea typeface="Calibri"/>
                <a:cs typeface="Calibri"/>
                <a:sym typeface="Calibri"/>
              </a:rPr>
              <a:t>Soltar inferioridad y mandato; conservar dignidad, memoria y riqueza.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9"/>
          <p:cNvSpPr/>
          <p:nvPr/>
        </p:nvSpPr>
        <p:spPr>
          <a:xfrm>
            <a:off x="6332781" y="4977749"/>
            <a:ext cx="402336" cy="402336"/>
          </a:xfrm>
          <a:prstGeom prst="ellipse">
            <a:avLst/>
          </a:prstGeom>
          <a:solidFill>
            <a:srgbClr val="7E5E6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9"/>
          <p:cNvSpPr/>
          <p:nvPr/>
        </p:nvSpPr>
        <p:spPr>
          <a:xfrm>
            <a:off x="6332781" y="4977749"/>
            <a:ext cx="402336" cy="4023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mbria"/>
              <a:buNone/>
            </a:pPr>
            <a:r>
              <a:rPr b="1" lang="en-US" sz="1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11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9"/>
          <p:cNvSpPr/>
          <p:nvPr/>
        </p:nvSpPr>
        <p:spPr>
          <a:xfrm>
            <a:off x="6881421" y="4904597"/>
            <a:ext cx="45262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372C"/>
              </a:buClr>
              <a:buSzPts val="1800"/>
              <a:buFont typeface="Cambria"/>
              <a:buNone/>
            </a:pPr>
            <a:r>
              <a:rPr b="1" lang="en-US" sz="1800">
                <a:solidFill>
                  <a:srgbClr val="33372C"/>
                </a:solidFill>
                <a:latin typeface="Cambria"/>
                <a:ea typeface="Cambria"/>
                <a:cs typeface="Cambria"/>
                <a:sym typeface="Cambria"/>
              </a:rPr>
              <a:t>Liberar e invitar lo nuevo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9"/>
          <p:cNvSpPr/>
          <p:nvPr/>
        </p:nvSpPr>
        <p:spPr>
          <a:xfrm>
            <a:off x="6881421" y="5160629"/>
            <a:ext cx="45262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81250"/>
              </a:lnSpc>
              <a:spcBef>
                <a:spcPts val="0"/>
              </a:spcBef>
              <a:spcAft>
                <a:spcPts val="0"/>
              </a:spcAft>
              <a:buClr>
                <a:srgbClr val="5C6152"/>
              </a:buClr>
              <a:buSzPts val="1600"/>
              <a:buFont typeface="Calibri"/>
              <a:buNone/>
            </a:pPr>
            <a:r>
              <a:rPr lang="en-US" sz="1600">
                <a:solidFill>
                  <a:srgbClr val="5C6152"/>
                </a:solidFill>
                <a:latin typeface="Calibri"/>
                <a:ea typeface="Calibri"/>
                <a:cs typeface="Calibri"/>
                <a:sym typeface="Calibri"/>
              </a:rPr>
              <a:t>Descargar la vergüenza; invitar voz, libertad, orgullo sano, autenticidad.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28" name="Google Shape;328;p9"/>
          <p:cNvGrpSpPr/>
          <p:nvPr/>
        </p:nvGrpSpPr>
        <p:grpSpPr>
          <a:xfrm>
            <a:off x="6332781" y="5612870"/>
            <a:ext cx="5074920" cy="640080"/>
            <a:chOff x="6332781" y="5530961"/>
            <a:chExt cx="5074920" cy="640080"/>
          </a:xfrm>
        </p:grpSpPr>
        <p:sp>
          <p:nvSpPr>
            <p:cNvPr id="329" name="Google Shape;329;p9"/>
            <p:cNvSpPr/>
            <p:nvPr/>
          </p:nvSpPr>
          <p:spPr>
            <a:xfrm>
              <a:off x="6332781" y="5604113"/>
              <a:ext cx="402336" cy="402336"/>
            </a:xfrm>
            <a:prstGeom prst="ellipse">
              <a:avLst/>
            </a:prstGeom>
            <a:solidFill>
              <a:srgbClr val="7E5E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9"/>
            <p:cNvSpPr/>
            <p:nvPr/>
          </p:nvSpPr>
          <p:spPr>
            <a:xfrm>
              <a:off x="6332781" y="5604113"/>
              <a:ext cx="402336" cy="4023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mbria"/>
                <a:buNone/>
              </a:pPr>
              <a:r>
                <a:rPr b="1" lang="en-US" sz="1400">
                  <a:solidFill>
                    <a:srgbClr val="FFFFFF"/>
                  </a:solidFill>
                  <a:latin typeface="Cambria"/>
                  <a:ea typeface="Cambria"/>
                  <a:cs typeface="Cambria"/>
                  <a:sym typeface="Cambria"/>
                </a:rPr>
                <a:t>12</a:t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" name="Google Shape;331;p9"/>
            <p:cNvSpPr/>
            <p:nvPr/>
          </p:nvSpPr>
          <p:spPr>
            <a:xfrm>
              <a:off x="6881421" y="5530961"/>
              <a:ext cx="4526280" cy="2743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33372C"/>
                </a:buClr>
                <a:buSzPts val="1800"/>
                <a:buFont typeface="Cambria"/>
                <a:buNone/>
              </a:pPr>
              <a:r>
                <a:rPr b="1" lang="en-US" sz="1800">
                  <a:solidFill>
                    <a:srgbClr val="33372C"/>
                  </a:solidFill>
                  <a:latin typeface="Cambria"/>
                  <a:ea typeface="Cambria"/>
                  <a:cs typeface="Cambria"/>
                  <a:sym typeface="Cambria"/>
                </a:rPr>
                <a:t>Agradecimiento</a:t>
              </a:r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" name="Google Shape;332;p9"/>
            <p:cNvSpPr/>
            <p:nvPr/>
          </p:nvSpPr>
          <p:spPr>
            <a:xfrm>
              <a:off x="6881421" y="5786993"/>
              <a:ext cx="4526280" cy="3840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81250"/>
                </a:lnSpc>
                <a:spcBef>
                  <a:spcPts val="0"/>
                </a:spcBef>
                <a:spcAft>
                  <a:spcPts val="0"/>
                </a:spcAft>
                <a:buClr>
                  <a:srgbClr val="5C6152"/>
                </a:buClr>
                <a:buSzPts val="1600"/>
                <a:buFont typeface="Calibri"/>
                <a:buNone/>
              </a:pPr>
              <a:r>
                <a:rPr lang="en-US" sz="1600">
                  <a:solidFill>
                    <a:srgbClr val="5C6152"/>
                  </a:solidFill>
                  <a:latin typeface="Calibri"/>
                  <a:ea typeface="Calibri"/>
                  <a:cs typeface="Calibri"/>
                  <a:sym typeface="Calibri"/>
                </a:rPr>
                <a:t>Honrar a las partes que protegieron y sostuvieron la pertenencia.</a:t>
              </a:r>
              <a:endPara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3" name="Google Shape;333;p9"/>
          <p:cNvSpPr/>
          <p:nvPr/>
        </p:nvSpPr>
        <p:spPr>
          <a:xfrm>
            <a:off x="7201461" y="6465876"/>
            <a:ext cx="42062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C6152"/>
              </a:buClr>
              <a:buSzPts val="1800"/>
              <a:buFont typeface="Calibri"/>
              <a:buNone/>
            </a:pPr>
            <a:r>
              <a:rPr i="1" lang="en-US" sz="1800">
                <a:solidFill>
                  <a:srgbClr val="5C6152"/>
                </a:solidFill>
                <a:latin typeface="Calibri"/>
                <a:ea typeface="Calibri"/>
                <a:cs typeface="Calibri"/>
                <a:sym typeface="Calibri"/>
              </a:rPr>
              <a:t>Pilar de la Torre · Nivel 2 · 2026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0"/>
          <p:cNvSpPr/>
          <p:nvPr/>
        </p:nvSpPr>
        <p:spPr>
          <a:xfrm>
            <a:off x="640080" y="384048"/>
            <a:ext cx="108813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E7464"/>
              </a:buClr>
              <a:buSzPts val="2400"/>
              <a:buFont typeface="Calibri"/>
              <a:buNone/>
            </a:pPr>
            <a:r>
              <a:rPr b="1" lang="en-US" sz="2400">
                <a:solidFill>
                  <a:srgbClr val="5E746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en-US" sz="2400">
                <a:solidFill>
                  <a:srgbClr val="5C6152"/>
                </a:solidFill>
                <a:latin typeface="Calibri"/>
                <a:ea typeface="Calibri"/>
                <a:cs typeface="Calibri"/>
                <a:sym typeface="Calibri"/>
              </a:rPr>
              <a:t>SEPARAR CARGA DE DONES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10"/>
          <p:cNvSpPr/>
          <p:nvPr/>
        </p:nvSpPr>
        <p:spPr>
          <a:xfrm>
            <a:off x="640080" y="749808"/>
            <a:ext cx="1088136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372C"/>
              </a:buClr>
              <a:buSzPts val="2800"/>
              <a:buFont typeface="Cambria"/>
              <a:buNone/>
            </a:pPr>
            <a:r>
              <a:rPr b="1" lang="en-US" sz="2800">
                <a:solidFill>
                  <a:srgbClr val="33372C"/>
                </a:solidFill>
                <a:latin typeface="Cambria"/>
                <a:ea typeface="Cambria"/>
                <a:cs typeface="Cambria"/>
                <a:sym typeface="Cambria"/>
              </a:rPr>
              <a:t>Para disminuir la dificultad de las partes leales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10"/>
          <p:cNvSpPr/>
          <p:nvPr/>
        </p:nvSpPr>
        <p:spPr>
          <a:xfrm>
            <a:off x="640080" y="1783080"/>
            <a:ext cx="5349240" cy="548640"/>
          </a:xfrm>
          <a:prstGeom prst="roundRect">
            <a:avLst>
              <a:gd fmla="val 10000" name="adj"/>
            </a:avLst>
          </a:prstGeom>
          <a:solidFill>
            <a:srgbClr val="7E5E6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10"/>
          <p:cNvSpPr/>
          <p:nvPr/>
        </p:nvSpPr>
        <p:spPr>
          <a:xfrm>
            <a:off x="640080" y="1783080"/>
            <a:ext cx="53492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libri"/>
              <a:buNone/>
            </a:pPr>
            <a:r>
              <a:rPr b="1" lang="en-US" sz="2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DESCARGO  ·  la carga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10"/>
          <p:cNvSpPr/>
          <p:nvPr/>
        </p:nvSpPr>
        <p:spPr>
          <a:xfrm>
            <a:off x="6172200" y="1783080"/>
            <a:ext cx="5349240" cy="548640"/>
          </a:xfrm>
          <a:prstGeom prst="roundRect">
            <a:avLst>
              <a:gd fmla="val 10000" name="adj"/>
            </a:avLst>
          </a:prstGeom>
          <a:solidFill>
            <a:srgbClr val="5E746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10"/>
          <p:cNvSpPr/>
          <p:nvPr/>
        </p:nvSpPr>
        <p:spPr>
          <a:xfrm>
            <a:off x="6172200" y="1783080"/>
            <a:ext cx="53492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libri"/>
              <a:buNone/>
            </a:pPr>
            <a:r>
              <a:rPr b="1" lang="en-US" sz="2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CONSERVO  ·  los dones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10"/>
          <p:cNvSpPr/>
          <p:nvPr/>
        </p:nvSpPr>
        <p:spPr>
          <a:xfrm>
            <a:off x="640080" y="2514600"/>
            <a:ext cx="5349240" cy="1051560"/>
          </a:xfrm>
          <a:prstGeom prst="roundRect">
            <a:avLst>
              <a:gd fmla="val 6957" name="adj"/>
            </a:avLst>
          </a:prstGeom>
          <a:solidFill>
            <a:srgbClr val="F3ECEE"/>
          </a:solidFill>
          <a:ln cap="flat" cmpd="sng" w="12700">
            <a:solidFill>
              <a:srgbClr val="DFDCD2"/>
            </a:solidFill>
            <a:prstDash val="solid"/>
            <a:round/>
            <a:headEnd len="sm" w="sm" type="none"/>
            <a:tailEnd len="sm" w="sm" type="none"/>
          </a:ln>
          <a:effectLst>
            <a:outerShdw blurRad="889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10"/>
          <p:cNvSpPr/>
          <p:nvPr/>
        </p:nvSpPr>
        <p:spPr>
          <a:xfrm>
            <a:off x="914400" y="2514600"/>
            <a:ext cx="484632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33372C"/>
              </a:buClr>
              <a:buSzPts val="1800"/>
              <a:buFont typeface="Cambria"/>
              <a:buNone/>
            </a:pPr>
            <a:r>
              <a:rPr i="1" lang="en-US" sz="1800">
                <a:solidFill>
                  <a:srgbClr val="33372C"/>
                </a:solidFill>
                <a:latin typeface="Cambria"/>
                <a:ea typeface="Cambria"/>
                <a:cs typeface="Cambria"/>
                <a:sym typeface="Cambria"/>
              </a:rPr>
              <a:t>“Las mujeres deben callar”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10"/>
          <p:cNvSpPr/>
          <p:nvPr/>
        </p:nvSpPr>
        <p:spPr>
          <a:xfrm>
            <a:off x="6172200" y="2514600"/>
            <a:ext cx="5349240" cy="1051560"/>
          </a:xfrm>
          <a:prstGeom prst="roundRect">
            <a:avLst>
              <a:gd fmla="val 6957" name="adj"/>
            </a:avLst>
          </a:prstGeom>
          <a:solidFill>
            <a:srgbClr val="EBF0EC"/>
          </a:solidFill>
          <a:ln cap="flat" cmpd="sng" w="12700">
            <a:solidFill>
              <a:srgbClr val="DFDCD2"/>
            </a:solidFill>
            <a:prstDash val="solid"/>
            <a:round/>
            <a:headEnd len="sm" w="sm" type="none"/>
            <a:tailEnd len="sm" w="sm" type="none"/>
          </a:ln>
          <a:effectLst>
            <a:outerShdw blurRad="889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10"/>
          <p:cNvSpPr/>
          <p:nvPr/>
        </p:nvSpPr>
        <p:spPr>
          <a:xfrm>
            <a:off x="6446520" y="2514600"/>
            <a:ext cx="484632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Clr>
                <a:srgbClr val="33372C"/>
              </a:buClr>
              <a:buSzPts val="1800"/>
              <a:buFont typeface="Calibri"/>
              <a:buNone/>
            </a:pPr>
            <a:r>
              <a:rPr lang="en-US" sz="1800">
                <a:solidFill>
                  <a:srgbClr val="33372C"/>
                </a:solidFill>
                <a:latin typeface="Calibri"/>
                <a:ea typeface="Calibri"/>
                <a:cs typeface="Calibri"/>
                <a:sym typeface="Calibri"/>
              </a:rPr>
              <a:t>Fortaleza, ternura, memoria, dignidad, capacidad de sostén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10"/>
          <p:cNvSpPr/>
          <p:nvPr/>
        </p:nvSpPr>
        <p:spPr>
          <a:xfrm>
            <a:off x="5486400" y="2788920"/>
            <a:ext cx="502920" cy="502920"/>
          </a:xfrm>
          <a:prstGeom prst="ellipse">
            <a:avLst/>
          </a:prstGeom>
          <a:solidFill>
            <a:srgbClr val="FFFFFF"/>
          </a:solidFill>
          <a:ln cap="flat" cmpd="sng" w="12700">
            <a:solidFill>
              <a:srgbClr val="DFDCD2"/>
            </a:solidFill>
            <a:prstDash val="solid"/>
            <a:round/>
            <a:headEnd len="sm" w="sm" type="none"/>
            <a:tailEnd len="sm" w="sm" type="none"/>
          </a:ln>
          <a:effectLst>
            <a:outerShdw blurRad="889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50" name="Google Shape;35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12130" y="2914650"/>
            <a:ext cx="251460" cy="251460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10"/>
          <p:cNvSpPr/>
          <p:nvPr/>
        </p:nvSpPr>
        <p:spPr>
          <a:xfrm>
            <a:off x="640080" y="3730752"/>
            <a:ext cx="5349240" cy="1051560"/>
          </a:xfrm>
          <a:prstGeom prst="roundRect">
            <a:avLst>
              <a:gd fmla="val 6957" name="adj"/>
            </a:avLst>
          </a:prstGeom>
          <a:solidFill>
            <a:srgbClr val="F3ECEE"/>
          </a:solidFill>
          <a:ln cap="flat" cmpd="sng" w="12700">
            <a:solidFill>
              <a:srgbClr val="DFDCD2"/>
            </a:solidFill>
            <a:prstDash val="solid"/>
            <a:round/>
            <a:headEnd len="sm" w="sm" type="none"/>
            <a:tailEnd len="sm" w="sm" type="none"/>
          </a:ln>
          <a:effectLst>
            <a:outerShdw blurRad="889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10"/>
          <p:cNvSpPr/>
          <p:nvPr/>
        </p:nvSpPr>
        <p:spPr>
          <a:xfrm>
            <a:off x="914400" y="3730752"/>
            <a:ext cx="484632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33372C"/>
              </a:buClr>
              <a:buSzPts val="1800"/>
              <a:buFont typeface="Cambria"/>
              <a:buNone/>
            </a:pPr>
            <a:r>
              <a:rPr i="1" lang="en-US" sz="1800">
                <a:solidFill>
                  <a:srgbClr val="33372C"/>
                </a:solidFill>
                <a:latin typeface="Cambria"/>
                <a:ea typeface="Cambria"/>
                <a:cs typeface="Cambria"/>
                <a:sym typeface="Cambria"/>
              </a:rPr>
              <a:t>“En esta familia no se necesita a nadie”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10"/>
          <p:cNvSpPr/>
          <p:nvPr/>
        </p:nvSpPr>
        <p:spPr>
          <a:xfrm>
            <a:off x="6172200" y="3730752"/>
            <a:ext cx="5349240" cy="1051560"/>
          </a:xfrm>
          <a:prstGeom prst="roundRect">
            <a:avLst>
              <a:gd fmla="val 6957" name="adj"/>
            </a:avLst>
          </a:prstGeom>
          <a:solidFill>
            <a:srgbClr val="EBF0EC"/>
          </a:solidFill>
          <a:ln cap="flat" cmpd="sng" w="12700">
            <a:solidFill>
              <a:srgbClr val="DFDCD2"/>
            </a:solidFill>
            <a:prstDash val="solid"/>
            <a:round/>
            <a:headEnd len="sm" w="sm" type="none"/>
            <a:tailEnd len="sm" w="sm" type="none"/>
          </a:ln>
          <a:effectLst>
            <a:outerShdw blurRad="889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10"/>
          <p:cNvSpPr/>
          <p:nvPr/>
        </p:nvSpPr>
        <p:spPr>
          <a:xfrm>
            <a:off x="6446520" y="3730752"/>
            <a:ext cx="484632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Clr>
                <a:srgbClr val="33372C"/>
              </a:buClr>
              <a:buSzPts val="1800"/>
              <a:buFont typeface="Calibri"/>
              <a:buNone/>
            </a:pPr>
            <a:r>
              <a:rPr lang="en-US" sz="1800">
                <a:solidFill>
                  <a:srgbClr val="33372C"/>
                </a:solidFill>
                <a:latin typeface="Calibri"/>
                <a:ea typeface="Calibri"/>
                <a:cs typeface="Calibri"/>
                <a:sym typeface="Calibri"/>
              </a:rPr>
              <a:t>Autonomía, coraje, capacidad de sobrevivir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10"/>
          <p:cNvSpPr/>
          <p:nvPr/>
        </p:nvSpPr>
        <p:spPr>
          <a:xfrm>
            <a:off x="5486400" y="4005072"/>
            <a:ext cx="502920" cy="502920"/>
          </a:xfrm>
          <a:prstGeom prst="ellipse">
            <a:avLst/>
          </a:prstGeom>
          <a:solidFill>
            <a:srgbClr val="FFFFFF"/>
          </a:solidFill>
          <a:ln cap="flat" cmpd="sng" w="12700">
            <a:solidFill>
              <a:srgbClr val="DFDCD2"/>
            </a:solidFill>
            <a:prstDash val="solid"/>
            <a:round/>
            <a:headEnd len="sm" w="sm" type="none"/>
            <a:tailEnd len="sm" w="sm" type="none"/>
          </a:ln>
          <a:effectLst>
            <a:outerShdw blurRad="889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56" name="Google Shape;356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12130" y="4130802"/>
            <a:ext cx="251460" cy="251460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10"/>
          <p:cNvSpPr/>
          <p:nvPr/>
        </p:nvSpPr>
        <p:spPr>
          <a:xfrm>
            <a:off x="640080" y="4946904"/>
            <a:ext cx="5349240" cy="1051560"/>
          </a:xfrm>
          <a:prstGeom prst="roundRect">
            <a:avLst>
              <a:gd fmla="val 6957" name="adj"/>
            </a:avLst>
          </a:prstGeom>
          <a:solidFill>
            <a:srgbClr val="F3ECEE"/>
          </a:solidFill>
          <a:ln cap="flat" cmpd="sng" w="12700">
            <a:solidFill>
              <a:srgbClr val="DFDCD2"/>
            </a:solidFill>
            <a:prstDash val="solid"/>
            <a:round/>
            <a:headEnd len="sm" w="sm" type="none"/>
            <a:tailEnd len="sm" w="sm" type="none"/>
          </a:ln>
          <a:effectLst>
            <a:outerShdw blurRad="889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10"/>
          <p:cNvSpPr/>
          <p:nvPr/>
        </p:nvSpPr>
        <p:spPr>
          <a:xfrm>
            <a:off x="914400" y="4946904"/>
            <a:ext cx="484632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33372C"/>
              </a:buClr>
              <a:buSzPts val="1800"/>
              <a:buFont typeface="Cambria"/>
              <a:buNone/>
            </a:pPr>
            <a:r>
              <a:rPr i="1" lang="en-US" sz="1800">
                <a:solidFill>
                  <a:srgbClr val="33372C"/>
                </a:solidFill>
                <a:latin typeface="Cambria"/>
                <a:ea typeface="Cambria"/>
                <a:cs typeface="Cambria"/>
                <a:sym typeface="Cambria"/>
              </a:rPr>
              <a:t>“Mi origen vale menos”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10"/>
          <p:cNvSpPr/>
          <p:nvPr/>
        </p:nvSpPr>
        <p:spPr>
          <a:xfrm>
            <a:off x="6172200" y="4946904"/>
            <a:ext cx="5349240" cy="1051560"/>
          </a:xfrm>
          <a:prstGeom prst="roundRect">
            <a:avLst>
              <a:gd fmla="val 6957" name="adj"/>
            </a:avLst>
          </a:prstGeom>
          <a:solidFill>
            <a:srgbClr val="EBF0EC"/>
          </a:solidFill>
          <a:ln cap="flat" cmpd="sng" w="12700">
            <a:solidFill>
              <a:srgbClr val="DFDCD2"/>
            </a:solidFill>
            <a:prstDash val="solid"/>
            <a:round/>
            <a:headEnd len="sm" w="sm" type="none"/>
            <a:tailEnd len="sm" w="sm" type="none"/>
          </a:ln>
          <a:effectLst>
            <a:outerShdw blurRad="889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10"/>
          <p:cNvSpPr/>
          <p:nvPr/>
        </p:nvSpPr>
        <p:spPr>
          <a:xfrm>
            <a:off x="6446520" y="4946904"/>
            <a:ext cx="484632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Clr>
                <a:srgbClr val="33372C"/>
              </a:buClr>
              <a:buSzPts val="1800"/>
              <a:buFont typeface="Calibri"/>
              <a:buNone/>
            </a:pPr>
            <a:r>
              <a:rPr lang="en-US" sz="1800">
                <a:solidFill>
                  <a:srgbClr val="33372C"/>
                </a:solidFill>
                <a:latin typeface="Calibri"/>
                <a:ea typeface="Calibri"/>
                <a:cs typeface="Calibri"/>
                <a:sym typeface="Calibri"/>
              </a:rPr>
              <a:t>Raíces, cultura, idioma, sensibilidad, historia, pertenencia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10"/>
          <p:cNvSpPr/>
          <p:nvPr/>
        </p:nvSpPr>
        <p:spPr>
          <a:xfrm>
            <a:off x="5486400" y="5221224"/>
            <a:ext cx="502920" cy="502920"/>
          </a:xfrm>
          <a:prstGeom prst="ellipse">
            <a:avLst/>
          </a:prstGeom>
          <a:solidFill>
            <a:srgbClr val="FFFFFF"/>
          </a:solidFill>
          <a:ln cap="flat" cmpd="sng" w="12700">
            <a:solidFill>
              <a:srgbClr val="DFDCD2"/>
            </a:solidFill>
            <a:prstDash val="solid"/>
            <a:round/>
            <a:headEnd len="sm" w="sm" type="none"/>
            <a:tailEnd len="sm" w="sm" type="none"/>
          </a:ln>
          <a:effectLst>
            <a:outerShdw blurRad="889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62" name="Google Shape;362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12130" y="5346954"/>
            <a:ext cx="251460" cy="251460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10"/>
          <p:cNvSpPr txBox="1"/>
          <p:nvPr/>
        </p:nvSpPr>
        <p:spPr>
          <a:xfrm>
            <a:off x="8473440" y="6289286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A7F7C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6A7F7C"/>
                </a:solidFill>
                <a:latin typeface="Arial"/>
                <a:ea typeface="Arial"/>
                <a:cs typeface="Arial"/>
                <a:sym typeface="Arial"/>
              </a:rPr>
              <a:t>Pilar de la Torre · Nivel 2 · 2026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1"/>
          <p:cNvSpPr/>
          <p:nvPr/>
        </p:nvSpPr>
        <p:spPr>
          <a:xfrm>
            <a:off x="444137" y="777240"/>
            <a:ext cx="11155679" cy="5303520"/>
          </a:xfrm>
          <a:prstGeom prst="roundRect">
            <a:avLst>
              <a:gd fmla="val 2069" name="adj"/>
            </a:avLst>
          </a:prstGeom>
          <a:solidFill>
            <a:srgbClr val="FBFAF6"/>
          </a:solidFill>
          <a:ln>
            <a:noFill/>
          </a:ln>
          <a:effectLst>
            <a:outerShdw blurRad="889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11"/>
          <p:cNvSpPr/>
          <p:nvPr/>
        </p:nvSpPr>
        <p:spPr>
          <a:xfrm>
            <a:off x="1143000" y="1280160"/>
            <a:ext cx="914400" cy="914400"/>
          </a:xfrm>
          <a:prstGeom prst="ellipse">
            <a:avLst/>
          </a:prstGeom>
          <a:solidFill>
            <a:srgbClr val="EBF0EC"/>
          </a:solidFill>
          <a:ln cap="flat" cmpd="sng" w="12700">
            <a:solidFill>
              <a:srgbClr val="DFDCD2"/>
            </a:solidFill>
            <a:prstDash val="solid"/>
            <a:round/>
            <a:headEnd len="sm" w="sm" type="none"/>
            <a:tailEnd len="sm" w="sm" type="none"/>
          </a:ln>
          <a:effectLst>
            <a:outerShdw blurRad="88900" rotWithShape="0" algn="bl" dir="5400000" dist="38100">
              <a:srgbClr val="000000">
                <a:alpha val="1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71" name="Google Shape;371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600" y="1508760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11"/>
          <p:cNvSpPr/>
          <p:nvPr/>
        </p:nvSpPr>
        <p:spPr>
          <a:xfrm>
            <a:off x="2406316" y="1417320"/>
            <a:ext cx="996696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372C"/>
              </a:buClr>
              <a:buSzPts val="3400"/>
              <a:buFont typeface="Cambria"/>
              <a:buNone/>
            </a:pPr>
            <a:r>
              <a:rPr b="1" lang="en-US" sz="3400">
                <a:solidFill>
                  <a:srgbClr val="33372C"/>
                </a:solidFill>
                <a:latin typeface="Cambria"/>
                <a:ea typeface="Cambria"/>
                <a:cs typeface="Cambria"/>
                <a:sym typeface="Cambria"/>
              </a:rPr>
              <a:t>Una forma nueva de pertenecer</a:t>
            </a:r>
            <a:endParaRPr sz="3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11"/>
          <p:cNvSpPr/>
          <p:nvPr/>
        </p:nvSpPr>
        <p:spPr>
          <a:xfrm>
            <a:off x="1417322" y="2423160"/>
            <a:ext cx="8739050" cy="265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E5E6A"/>
              </a:buClr>
              <a:buSzPts val="2800"/>
              <a:buFont typeface="Cambria"/>
              <a:buNone/>
            </a:pPr>
            <a:r>
              <a:rPr b="1" i="1" lang="en-US" sz="2800">
                <a:solidFill>
                  <a:srgbClr val="7E5E6A"/>
                </a:solidFill>
                <a:latin typeface="Cambria"/>
                <a:ea typeface="Cambria"/>
                <a:cs typeface="Cambria"/>
                <a:sym typeface="Cambria"/>
              </a:rPr>
              <a:t>No se trata de romper con los antepasados, sino de dejar de amarles cargando lo que ellos no pudieron sanar.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11"/>
          <p:cNvSpPr txBox="1"/>
          <p:nvPr/>
        </p:nvSpPr>
        <p:spPr>
          <a:xfrm>
            <a:off x="8505294" y="6309360"/>
            <a:ext cx="618904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A7F7C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6A7F7C"/>
                </a:solidFill>
                <a:latin typeface="Arial"/>
                <a:ea typeface="Arial"/>
                <a:cs typeface="Arial"/>
                <a:sym typeface="Arial"/>
              </a:rPr>
              <a:t>Pilar de la Torre · Nivel 2 · 2026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2026-06-14T11:24:19Z</dcterms:created>
  <dc:creator>Formación IFS N2</dc:creator>
</cp:coreProperties>
</file>