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/>
    <p:restoredTop sz="94619"/>
  </p:normalViewPr>
  <p:slideViewPr>
    <p:cSldViewPr snapToGrid="0" snapToObjects="1">
      <p:cViewPr varScale="1">
        <p:scale>
          <a:sx n="109" d="100"/>
          <a:sy n="109" d="100"/>
        </p:scale>
        <p:origin x="7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E05F-8D95-D14F-AB26-AA682E460D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614C47-1FCF-494E-8589-FB65138778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28687-F727-6C40-8FAD-28AB4AC17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71713-85DF-994D-BEE6-9EB0B3173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5A237-8AD5-6040-BAAD-98BEC5BF8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035387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287F4-6668-DC4E-B37D-39D4C7160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61EE50-4FB8-A04E-879B-CEA0E7A05E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1FC466-528A-6546-B51D-2121645C8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A2DCFD-BC45-554B-98AF-DF911B9A9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22CB7-9577-BC4F-B9F4-1029001B1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898831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5CED97-ABD8-CF49-B81D-E63A57B13E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787B48-BD5F-A040-9018-A89EE2B0CE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7285D-F427-7B4C-9D9C-30BF15436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0017A-9C26-C446-A702-AB212F701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782AB-E9EF-4D47-930F-4D61E342E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15899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45874-4B27-1447-8F61-1D2962C9C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4F29D-8C57-6946-BC5E-FBB3242A7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EB3E8-D1C2-9841-84A8-F935625CD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D3AAC-3DA6-4748-AB23-0C76CA634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1EBA9-CDC9-314B-9639-3252BED2A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70844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88AEA-00CB-304D-808F-B9B7C4931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D02E3A-6AB9-434A-BB08-8D2F6A584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4F365-9904-DF41-8496-1B4E426C3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EFAFA-1F0A-9F45-A5DE-10C1D9442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D1570-8472-634F-9530-97E62B62F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600985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8AFE4-F462-F541-AA32-9C4394F29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11FA-9117-F648-A469-6B2343DFFC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3D748E-53FB-5041-8E5C-512A61512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A6B22F-49E3-7641-B876-CB3F17618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DA467F-23BE-CC4D-9AB4-8DE96E1C0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609FF-DF18-6C41-90D0-386FF997F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80132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9060C-092B-7E48-BB31-FEFB2BAA8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9107E-A168-EE46-B955-96703CC17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41C8E4-0125-BA4D-AE33-4213426559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9B60CE-A24B-C944-9791-825AD2988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DACF7C-9B91-AA4D-BAE7-DA44197DD8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C1FA6C-3283-124C-BCB8-696D77E83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0EDAD1-D53B-6A4C-BE5E-07ABF9142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35B63A-B9D4-6B48-808C-C52A862D5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516664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CC490-9245-7E4B-8DF3-8E3A6B6B5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8571BB-04F5-D941-A606-9C3A2588C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0A2CDB-7AC1-C44A-BCE5-89441666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FB02C8-8872-0249-88CF-3F810554B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214630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91AC66-1945-6D4F-B60C-868BF33EC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F65BEA-E4C3-A04D-B48A-3B5422D6D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3AD06A-889F-8C4F-9641-A2AEE7BC8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510428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D2DE4-E016-D540-80BB-2D67EC2B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1CCDF-C7EB-DE4F-B98C-CF46FDB6B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A2290C-3C64-754B-B670-4F6B8CBC12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B889DB-AD34-9840-B389-5A961506A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F16C0-EBED-3C4F-87F4-4D4470240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099E23-AC80-8749-9E06-53F08990F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014143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31EF3-AEE5-B349-8D67-0735177A7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BCD11D-82E5-524D-A74E-79E084E864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01824F-A890-144F-A428-8F7E8061E6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83F8F0-D1E0-3F4D-86F5-0BF20BA36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7989EB-E11B-7F47-A6DF-911C91F9E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B2A036-9259-4D4F-931E-B335F0C3F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2560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E6C115-E273-DC4A-9463-38E7079D8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1A40E5-EE60-E444-AD60-1BD3967EE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EF411-3924-4841-B1BE-80F1A5FDB3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72B9E-E0A9-4444-A32F-2E908B87D2AF}" type="datetimeFigureOut">
              <a:rPr lang="en-US" smtClean="0"/>
              <a:t>6/8/24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4F90DF-C417-2049-A232-452137A830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FBA7C-748F-8247-90AF-496AD1D717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398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D75E1-6EEB-8449-8FD7-2DC61D710F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Arc of IFIO Therapy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505356-3C5A-274B-B121-C789C1FD3C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Intimacy from the Inside Out ©</a:t>
            </a:r>
          </a:p>
        </p:txBody>
      </p:sp>
    </p:spTree>
    <p:extLst>
      <p:ext uri="{BB962C8B-B14F-4D97-AF65-F5344CB8AC3E}">
        <p14:creationId xmlns:p14="http://schemas.microsoft.com/office/powerpoint/2010/main" val="259222338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 3">
            <a:extLst>
              <a:ext uri="{FF2B5EF4-FFF2-40B4-BE49-F238E27FC236}">
                <a16:creationId xmlns:a16="http://schemas.microsoft.com/office/drawing/2014/main" id="{D80C9889-24F4-804C-B3CE-9211015375B4}"/>
              </a:ext>
            </a:extLst>
          </p:cNvPr>
          <p:cNvSpPr/>
          <p:nvPr/>
        </p:nvSpPr>
        <p:spPr>
          <a:xfrm>
            <a:off x="22518" y="89012"/>
            <a:ext cx="8516337" cy="65405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418" y="0"/>
                </a:moveTo>
                <a:cubicBezTo>
                  <a:pt x="4218" y="41"/>
                  <a:pt x="0" y="4377"/>
                  <a:pt x="0" y="10278"/>
                </a:cubicBezTo>
                <a:lnTo>
                  <a:pt x="0" y="10847"/>
                </a:lnTo>
                <a:cubicBezTo>
                  <a:pt x="0" y="16776"/>
                  <a:pt x="4259" y="21600"/>
                  <a:pt x="9493" y="21600"/>
                </a:cubicBezTo>
                <a:cubicBezTo>
                  <a:pt x="9512" y="21600"/>
                  <a:pt x="9531" y="21598"/>
                  <a:pt x="9550" y="21598"/>
                </a:cubicBezTo>
                <a:lnTo>
                  <a:pt x="9581" y="21598"/>
                </a:lnTo>
                <a:lnTo>
                  <a:pt x="9577" y="21027"/>
                </a:lnTo>
                <a:lnTo>
                  <a:pt x="9577" y="17837"/>
                </a:lnTo>
                <a:lnTo>
                  <a:pt x="9584" y="17837"/>
                </a:lnTo>
                <a:lnTo>
                  <a:pt x="9569" y="16699"/>
                </a:lnTo>
                <a:lnTo>
                  <a:pt x="9533" y="16699"/>
                </a:lnTo>
                <a:cubicBezTo>
                  <a:pt x="9520" y="16699"/>
                  <a:pt x="9506" y="16701"/>
                  <a:pt x="9493" y="16701"/>
                </a:cubicBezTo>
                <a:cubicBezTo>
                  <a:pt x="6644" y="16701"/>
                  <a:pt x="4327" y="14075"/>
                  <a:pt x="4327" y="10847"/>
                </a:cubicBezTo>
                <a:lnTo>
                  <a:pt x="4327" y="10669"/>
                </a:lnTo>
                <a:cubicBezTo>
                  <a:pt x="4365" y="7497"/>
                  <a:pt x="6641" y="4928"/>
                  <a:pt x="9444" y="4899"/>
                </a:cubicBezTo>
                <a:lnTo>
                  <a:pt x="9539" y="4899"/>
                </a:lnTo>
                <a:cubicBezTo>
                  <a:pt x="12226" y="4925"/>
                  <a:pt x="14431" y="7288"/>
                  <a:pt x="14644" y="10278"/>
                </a:cubicBezTo>
                <a:lnTo>
                  <a:pt x="12029" y="10278"/>
                </a:lnTo>
                <a:lnTo>
                  <a:pt x="16815" y="17636"/>
                </a:lnTo>
                <a:lnTo>
                  <a:pt x="21600" y="10278"/>
                </a:lnTo>
                <a:lnTo>
                  <a:pt x="18976" y="10278"/>
                </a:lnTo>
                <a:cubicBezTo>
                  <a:pt x="18756" y="4585"/>
                  <a:pt x="14612" y="27"/>
                  <a:pt x="9539" y="0"/>
                </a:cubicBezTo>
                <a:lnTo>
                  <a:pt x="9503" y="0"/>
                </a:lnTo>
                <a:cubicBezTo>
                  <a:pt x="9500" y="0"/>
                  <a:pt x="9496" y="0"/>
                  <a:pt x="9493" y="0"/>
                </a:cubicBezTo>
                <a:lnTo>
                  <a:pt x="9491" y="0"/>
                </a:lnTo>
                <a:cubicBezTo>
                  <a:pt x="9488" y="0"/>
                  <a:pt x="9485" y="0"/>
                  <a:pt x="9481" y="0"/>
                </a:cubicBezTo>
                <a:lnTo>
                  <a:pt x="9418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accent3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3" name="Arrow 5">
            <a:extLst>
              <a:ext uri="{FF2B5EF4-FFF2-40B4-BE49-F238E27FC236}">
                <a16:creationId xmlns:a16="http://schemas.microsoft.com/office/drawing/2014/main" id="{2E6A8EA1-4CDA-774A-908A-076D0275DBB5}"/>
              </a:ext>
            </a:extLst>
          </p:cNvPr>
          <p:cNvSpPr/>
          <p:nvPr/>
        </p:nvSpPr>
        <p:spPr>
          <a:xfrm>
            <a:off x="1020475" y="0"/>
            <a:ext cx="6101395" cy="6004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13" extrusionOk="0">
                <a:moveTo>
                  <a:pt x="10529" y="0"/>
                </a:moveTo>
                <a:lnTo>
                  <a:pt x="10529" y="2252"/>
                </a:lnTo>
                <a:cubicBezTo>
                  <a:pt x="6127" y="2290"/>
                  <a:pt x="2426" y="5063"/>
                  <a:pt x="1275" y="8842"/>
                </a:cubicBezTo>
                <a:lnTo>
                  <a:pt x="4596" y="10276"/>
                </a:lnTo>
                <a:cubicBezTo>
                  <a:pt x="5122" y="7645"/>
                  <a:pt x="7572" y="5648"/>
                  <a:pt x="10529" y="5607"/>
                </a:cubicBezTo>
                <a:lnTo>
                  <a:pt x="10529" y="7662"/>
                </a:lnTo>
                <a:lnTo>
                  <a:pt x="16091" y="3831"/>
                </a:lnTo>
                <a:lnTo>
                  <a:pt x="10529" y="0"/>
                </a:lnTo>
                <a:close/>
                <a:moveTo>
                  <a:pt x="17685" y="4997"/>
                </a:moveTo>
                <a:lnTo>
                  <a:pt x="14789" y="7046"/>
                </a:lnTo>
                <a:cubicBezTo>
                  <a:pt x="16783" y="8706"/>
                  <a:pt x="17443" y="11456"/>
                  <a:pt x="16235" y="13805"/>
                </a:cubicBezTo>
                <a:lnTo>
                  <a:pt x="14269" y="12888"/>
                </a:lnTo>
                <a:lnTo>
                  <a:pt x="15451" y="19251"/>
                </a:lnTo>
                <a:lnTo>
                  <a:pt x="21600" y="16307"/>
                </a:lnTo>
                <a:lnTo>
                  <a:pt x="19446" y="15303"/>
                </a:lnTo>
                <a:cubicBezTo>
                  <a:pt x="21285" y="11775"/>
                  <a:pt x="20457" y="7668"/>
                  <a:pt x="17685" y="4997"/>
                </a:cubicBezTo>
                <a:close/>
                <a:moveTo>
                  <a:pt x="972" y="10677"/>
                </a:moveTo>
                <a:lnTo>
                  <a:pt x="0" y="17074"/>
                </a:lnTo>
                <a:lnTo>
                  <a:pt x="2120" y="16006"/>
                </a:lnTo>
                <a:cubicBezTo>
                  <a:pt x="4403" y="19887"/>
                  <a:pt x="9288" y="21600"/>
                  <a:pt x="13647" y="20265"/>
                </a:cubicBezTo>
                <a:lnTo>
                  <a:pt x="12998" y="16913"/>
                </a:lnTo>
                <a:cubicBezTo>
                  <a:pt x="10149" y="18031"/>
                  <a:pt x="6810" y="16983"/>
                  <a:pt x="5281" y="14416"/>
                </a:cubicBezTo>
                <a:lnTo>
                  <a:pt x="7215" y="13443"/>
                </a:lnTo>
                <a:lnTo>
                  <a:pt x="972" y="10677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F843CB-3F7F-1F4D-89EE-48D50D7C4DD2}"/>
              </a:ext>
            </a:extLst>
          </p:cNvPr>
          <p:cNvSpPr txBox="1"/>
          <p:nvPr/>
        </p:nvSpPr>
        <p:spPr>
          <a:xfrm>
            <a:off x="7962562" y="89012"/>
            <a:ext cx="422943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</a:rPr>
              <a:t>The arc of therapy when a couple’s goal is to heal and  deepen intimacy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0A4351-93AE-B54F-9513-F2459C9A72B4}"/>
              </a:ext>
            </a:extLst>
          </p:cNvPr>
          <p:cNvSpPr txBox="1"/>
          <p:nvPr/>
        </p:nvSpPr>
        <p:spPr>
          <a:xfrm>
            <a:off x="1302817" y="2847029"/>
            <a:ext cx="16796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	</a:t>
            </a:r>
          </a:p>
          <a:p>
            <a:r>
              <a:rPr lang="en-US" dirty="0"/>
              <a:t>Phase one:</a:t>
            </a: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5208FB-0297-8B4A-99FE-2B2D359DDE4C}"/>
              </a:ext>
            </a:extLst>
          </p:cNvPr>
          <p:cNvSpPr txBox="1"/>
          <p:nvPr/>
        </p:nvSpPr>
        <p:spPr>
          <a:xfrm>
            <a:off x="3592864" y="784927"/>
            <a:ext cx="1375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Phase two: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57766C-B696-214A-8AB0-057E48ECB7E5}"/>
              </a:ext>
            </a:extLst>
          </p:cNvPr>
          <p:cNvSpPr txBox="1"/>
          <p:nvPr/>
        </p:nvSpPr>
        <p:spPr>
          <a:xfrm>
            <a:off x="5413572" y="4563908"/>
            <a:ext cx="2350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Phase three: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4AED43-CEAE-3D40-B9AE-C2C0A278DA1E}"/>
              </a:ext>
            </a:extLst>
          </p:cNvPr>
          <p:cNvSpPr txBox="1"/>
          <p:nvPr/>
        </p:nvSpPr>
        <p:spPr>
          <a:xfrm>
            <a:off x="8716881" y="5238042"/>
            <a:ext cx="2345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Phase three: </a:t>
            </a:r>
            <a:r>
              <a:rPr lang="en-US" dirty="0"/>
              <a:t>Repair and vision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F540D12-CCCD-0A45-870D-BDD9CD1F9D89}"/>
              </a:ext>
            </a:extLst>
          </p:cNvPr>
          <p:cNvSpPr txBox="1"/>
          <p:nvPr/>
        </p:nvSpPr>
        <p:spPr>
          <a:xfrm>
            <a:off x="8646851" y="3761429"/>
            <a:ext cx="27520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b="1" dirty="0"/>
              <a:t>Phase two: </a:t>
            </a:r>
            <a:r>
              <a:rPr lang="en-US" dirty="0"/>
              <a:t>the heart of the matter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3892181-109E-E34E-BC8D-AB9910183671}"/>
              </a:ext>
            </a:extLst>
          </p:cNvPr>
          <p:cNvSpPr txBox="1"/>
          <p:nvPr/>
        </p:nvSpPr>
        <p:spPr>
          <a:xfrm>
            <a:off x="8646850" y="2450236"/>
            <a:ext cx="30805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b="1" dirty="0"/>
              <a:t>Phase one: </a:t>
            </a:r>
            <a:r>
              <a:rPr lang="en-US" dirty="0"/>
              <a:t>build trust,       listen, interview, assess, contract</a:t>
            </a:r>
          </a:p>
        </p:txBody>
      </p:sp>
      <p:sp>
        <p:nvSpPr>
          <p:cNvPr id="19" name="Heart 18">
            <a:extLst>
              <a:ext uri="{FF2B5EF4-FFF2-40B4-BE49-F238E27FC236}">
                <a16:creationId xmlns:a16="http://schemas.microsoft.com/office/drawing/2014/main" id="{EB0ED5F3-CE85-424C-8B7C-629122D77AEC}"/>
              </a:ext>
            </a:extLst>
          </p:cNvPr>
          <p:cNvSpPr/>
          <p:nvPr/>
        </p:nvSpPr>
        <p:spPr>
          <a:xfrm>
            <a:off x="3579497" y="2847029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376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B5428-68D1-5B4A-85F4-EA5B00F3534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What IS the heart of the matter?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563EB-EF7A-F54A-B146-AE7EFBF6D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36" y="1690688"/>
            <a:ext cx="10515600" cy="4351338"/>
          </a:xfrm>
        </p:spPr>
        <p:txBody>
          <a:bodyPr/>
          <a:lstStyle/>
          <a:p>
            <a:r>
              <a:rPr lang="en-US" dirty="0"/>
              <a:t>What did they ask for?  What did you read between the lines of their dis-content?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Better communication</a:t>
            </a:r>
          </a:p>
          <a:p>
            <a:pPr lvl="1"/>
            <a:r>
              <a:rPr lang="en-US" dirty="0"/>
              <a:t>Less reactivity</a:t>
            </a:r>
          </a:p>
          <a:p>
            <a:pPr lvl="1"/>
            <a:r>
              <a:rPr lang="en-US" dirty="0"/>
              <a:t>More understanding</a:t>
            </a:r>
          </a:p>
          <a:p>
            <a:pPr lvl="1"/>
            <a:r>
              <a:rPr lang="en-US" dirty="0"/>
              <a:t>Safety and connection</a:t>
            </a:r>
          </a:p>
          <a:p>
            <a:pPr lvl="1"/>
            <a:r>
              <a:rPr lang="en-US" dirty="0"/>
              <a:t>Apology </a:t>
            </a:r>
            <a:r>
              <a:rPr lang="en-US"/>
              <a:t>and repair</a:t>
            </a:r>
            <a:endParaRPr lang="en-US" dirty="0"/>
          </a:p>
        </p:txBody>
      </p:sp>
      <p:sp>
        <p:nvSpPr>
          <p:cNvPr id="4" name="Arrow 5">
            <a:extLst>
              <a:ext uri="{FF2B5EF4-FFF2-40B4-BE49-F238E27FC236}">
                <a16:creationId xmlns:a16="http://schemas.microsoft.com/office/drawing/2014/main" id="{791F51D1-2684-BA49-AA6D-F04717DD7A89}"/>
              </a:ext>
            </a:extLst>
          </p:cNvPr>
          <p:cNvSpPr/>
          <p:nvPr/>
        </p:nvSpPr>
        <p:spPr>
          <a:xfrm>
            <a:off x="7156343" y="2435672"/>
            <a:ext cx="2654456" cy="27222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13" extrusionOk="0">
                <a:moveTo>
                  <a:pt x="10529" y="0"/>
                </a:moveTo>
                <a:lnTo>
                  <a:pt x="10529" y="2252"/>
                </a:lnTo>
                <a:cubicBezTo>
                  <a:pt x="6127" y="2290"/>
                  <a:pt x="2426" y="5063"/>
                  <a:pt x="1275" y="8842"/>
                </a:cubicBezTo>
                <a:lnTo>
                  <a:pt x="4596" y="10276"/>
                </a:lnTo>
                <a:cubicBezTo>
                  <a:pt x="5122" y="7645"/>
                  <a:pt x="7572" y="5648"/>
                  <a:pt x="10529" y="5607"/>
                </a:cubicBezTo>
                <a:lnTo>
                  <a:pt x="10529" y="7662"/>
                </a:lnTo>
                <a:lnTo>
                  <a:pt x="16091" y="3831"/>
                </a:lnTo>
                <a:lnTo>
                  <a:pt x="10529" y="0"/>
                </a:lnTo>
                <a:close/>
                <a:moveTo>
                  <a:pt x="17685" y="4997"/>
                </a:moveTo>
                <a:lnTo>
                  <a:pt x="14789" y="7046"/>
                </a:lnTo>
                <a:cubicBezTo>
                  <a:pt x="16783" y="8706"/>
                  <a:pt x="17443" y="11456"/>
                  <a:pt x="16235" y="13805"/>
                </a:cubicBezTo>
                <a:lnTo>
                  <a:pt x="14269" y="12888"/>
                </a:lnTo>
                <a:lnTo>
                  <a:pt x="15451" y="19251"/>
                </a:lnTo>
                <a:lnTo>
                  <a:pt x="21600" y="16307"/>
                </a:lnTo>
                <a:lnTo>
                  <a:pt x="19446" y="15303"/>
                </a:lnTo>
                <a:cubicBezTo>
                  <a:pt x="21285" y="11775"/>
                  <a:pt x="20457" y="7668"/>
                  <a:pt x="17685" y="4997"/>
                </a:cubicBezTo>
                <a:close/>
                <a:moveTo>
                  <a:pt x="972" y="10677"/>
                </a:moveTo>
                <a:lnTo>
                  <a:pt x="0" y="17074"/>
                </a:lnTo>
                <a:lnTo>
                  <a:pt x="2120" y="16006"/>
                </a:lnTo>
                <a:cubicBezTo>
                  <a:pt x="4403" y="19887"/>
                  <a:pt x="9288" y="21600"/>
                  <a:pt x="13647" y="20265"/>
                </a:cubicBezTo>
                <a:lnTo>
                  <a:pt x="12998" y="16913"/>
                </a:lnTo>
                <a:cubicBezTo>
                  <a:pt x="10149" y="18031"/>
                  <a:pt x="6810" y="16983"/>
                  <a:pt x="5281" y="14416"/>
                </a:cubicBezTo>
                <a:lnTo>
                  <a:pt x="7215" y="13443"/>
                </a:lnTo>
                <a:lnTo>
                  <a:pt x="972" y="10677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5" name="Heart 4">
            <a:extLst>
              <a:ext uri="{FF2B5EF4-FFF2-40B4-BE49-F238E27FC236}">
                <a16:creationId xmlns:a16="http://schemas.microsoft.com/office/drawing/2014/main" id="{8417C0A6-F4E8-5B4B-B4E2-6CBE5C98B454}"/>
              </a:ext>
            </a:extLst>
          </p:cNvPr>
          <p:cNvSpPr/>
          <p:nvPr/>
        </p:nvSpPr>
        <p:spPr>
          <a:xfrm>
            <a:off x="8026371" y="3552803"/>
            <a:ext cx="914400" cy="914400"/>
          </a:xfrm>
          <a:prstGeom prst="hear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324497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4C28D-9676-0A41-88E4-CDD8F4D986D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How do we get there?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DE173-F593-E649-922F-9F4B23BAA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Non-linear protocols</a:t>
            </a:r>
          </a:p>
          <a:p>
            <a:pPr lvl="1"/>
            <a:r>
              <a:rPr lang="en-US" dirty="0"/>
              <a:t>Tracking</a:t>
            </a:r>
          </a:p>
          <a:p>
            <a:pPr lvl="1"/>
            <a:r>
              <a:rPr lang="en-US" dirty="0"/>
              <a:t>Un-blending</a:t>
            </a:r>
          </a:p>
          <a:p>
            <a:pPr lvl="2"/>
            <a:r>
              <a:rPr lang="en-US" dirty="0"/>
              <a:t>Affect regulation</a:t>
            </a:r>
          </a:p>
          <a:p>
            <a:pPr lvl="2"/>
            <a:r>
              <a:rPr lang="en-US" dirty="0"/>
              <a:t>U-turn</a:t>
            </a:r>
          </a:p>
          <a:p>
            <a:pPr lvl="1"/>
            <a:r>
              <a:rPr lang="en-US" dirty="0"/>
              <a:t>Courageous communication</a:t>
            </a:r>
          </a:p>
          <a:p>
            <a:pPr lvl="2"/>
            <a:r>
              <a:rPr lang="en-US" dirty="0"/>
              <a:t>2 goals of CC</a:t>
            </a:r>
          </a:p>
          <a:p>
            <a:pPr lvl="3"/>
            <a:r>
              <a:rPr lang="en-US" dirty="0"/>
              <a:t>Increase intimate connection</a:t>
            </a:r>
          </a:p>
          <a:p>
            <a:pPr lvl="3"/>
            <a:r>
              <a:rPr lang="en-US" dirty="0"/>
              <a:t>Communicating on behalf of vulnerable parts and asking to have needs met</a:t>
            </a:r>
          </a:p>
          <a:p>
            <a:pPr lvl="1"/>
            <a:r>
              <a:rPr lang="en-US" dirty="0"/>
              <a:t>Intra-psychic work in the presence of the other</a:t>
            </a:r>
          </a:p>
          <a:p>
            <a:pPr lvl="2"/>
            <a:r>
              <a:rPr lang="en-US" dirty="0"/>
              <a:t>Inner attachment</a:t>
            </a:r>
          </a:p>
          <a:p>
            <a:pPr lvl="2"/>
            <a:r>
              <a:rPr lang="en-US" dirty="0"/>
              <a:t>Heal exiles, unburden relational trauma</a:t>
            </a:r>
          </a:p>
          <a:p>
            <a:pPr lvl="2"/>
            <a:r>
              <a:rPr lang="en-US" dirty="0"/>
              <a:t>Increase Self-energy in the system</a:t>
            </a:r>
          </a:p>
        </p:txBody>
      </p:sp>
      <p:pic>
        <p:nvPicPr>
          <p:cNvPr id="4" name="images.jpeg" descr="images.jpeg">
            <a:extLst>
              <a:ext uri="{FF2B5EF4-FFF2-40B4-BE49-F238E27FC236}">
                <a16:creationId xmlns:a16="http://schemas.microsoft.com/office/drawing/2014/main" id="{3D24E4E9-622E-354B-BD02-ECAEB0FBD2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272" y="1978426"/>
            <a:ext cx="2003060" cy="1332945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images.jpeg" descr="images.jpeg">
            <a:extLst>
              <a:ext uri="{FF2B5EF4-FFF2-40B4-BE49-F238E27FC236}">
                <a16:creationId xmlns:a16="http://schemas.microsoft.com/office/drawing/2014/main" id="{B64D1AA2-9B92-E24F-A567-EC15378837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6008" y="2811880"/>
            <a:ext cx="1787371" cy="1189414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s.jpeg" descr="images.jpeg">
            <a:extLst>
              <a:ext uri="{FF2B5EF4-FFF2-40B4-BE49-F238E27FC236}">
                <a16:creationId xmlns:a16="http://schemas.microsoft.com/office/drawing/2014/main" id="{EA47DAB8-46BB-9D49-BC0B-1AA9A42B4D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44505" y="2342705"/>
            <a:ext cx="1937332" cy="1937332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images.jpeg" descr="images.jpeg">
            <a:extLst>
              <a:ext uri="{FF2B5EF4-FFF2-40B4-BE49-F238E27FC236}">
                <a16:creationId xmlns:a16="http://schemas.microsoft.com/office/drawing/2014/main" id="{B8F90A77-BF00-0B4D-8A6D-1039D8C0C4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12555" y="4907780"/>
            <a:ext cx="1669282" cy="1669282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990976699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155</Words>
  <Application>Microsoft Macintosh PowerPoint</Application>
  <PresentationFormat>Widescreen</PresentationFormat>
  <Paragraphs>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The Arc of IFIO Therapy</vt:lpstr>
      <vt:lpstr>PowerPoint Presentation</vt:lpstr>
      <vt:lpstr>What IS the heart of the matter?</vt:lpstr>
      <vt:lpstr>How do we get there?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Arc of IFIO Therapy</dc:title>
  <dc:creator>Microsoft Office User</dc:creator>
  <cp:lastModifiedBy>Judi Zoldan</cp:lastModifiedBy>
  <cp:revision>6</cp:revision>
  <dcterms:created xsi:type="dcterms:W3CDTF">2022-01-17T21:25:32Z</dcterms:created>
  <dcterms:modified xsi:type="dcterms:W3CDTF">2024-06-08T14:31:50Z</dcterms:modified>
</cp:coreProperties>
</file>