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10.xml"/>
  <Override ContentType="application/vnd.openxmlformats-officedocument.presentationml.comments+xml" PartName="/ppt/comments/comment17.xml"/>
  <Override ContentType="application/vnd.openxmlformats-officedocument.presentationml.comments+xml" PartName="/ppt/comments/comment8.xml"/>
  <Override ContentType="application/vnd.openxmlformats-officedocument.presentationml.comments+xml" PartName="/ppt/comments/comment6.xml"/>
  <Override ContentType="application/vnd.openxmlformats-officedocument.presentationml.comments+xml" PartName="/ppt/comments/comment19.xml"/>
  <Override ContentType="application/vnd.openxmlformats-officedocument.presentationml.comments+xml" PartName="/ppt/comments/comment20.xml"/>
  <Override ContentType="application/vnd.openxmlformats-officedocument.presentationml.comments+xml" PartName="/ppt/comments/comment3.xml"/>
  <Override ContentType="application/vnd.openxmlformats-officedocument.presentationml.comments+xml" PartName="/ppt/comments/comment15.xml"/>
  <Override ContentType="application/vnd.openxmlformats-officedocument.presentationml.comments+xml" PartName="/ppt/comments/comment13.xml"/>
  <Override ContentType="application/vnd.openxmlformats-officedocument.presentationml.comments+xml" PartName="/ppt/comments/comment16.xml"/>
  <Override ContentType="application/vnd.openxmlformats-officedocument.presentationml.comments+xml" PartName="/ppt/comments/comment1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18.xml"/>
  <Override ContentType="application/vnd.openxmlformats-officedocument.presentationml.comments+xml" PartName="/ppt/comments/comment12.xml"/>
  <Override ContentType="application/vnd.openxmlformats-officedocument.presentationml.comments+xml" PartName="/ppt/comments/comment1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7104050" cy="10234600"/>
  <p:embeddedFontLs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gft2VqNGj+Cw8begJPz/MM52nYD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60" name="Alethea Hanna"/>
  <p:cmAuthor clrIdx="1" id="1" initials="" lastIdx="11" name="Sivakami Ashle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CenturyGothic-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9-27T16:31:56.075">
    <p:pos x="5395" y="3103"/>
    <p:text>Lo mismo aquí que en la otra: cambiar x "Maestría en trabajo social". También escribiría Metaperspectiva sin guión
1 total reaction
Sivakami Ashley reacted with 👍 at 2024-09-27 09:31 AM</p:text>
    <p:extLst>
      <p:ext uri="{C676402C-5697-4E1C-873F-D02D1690AC5C}">
        <p15:threadingInfo timeZoneBias="0"/>
      </p:ext>
      <p:ext uri="http://customooxmlschemas.google.com/">
        <go:slidesCustomData xmlns:go="http://customooxmlschemas.google.com/" commentPostId="AAABWAfoY8g"/>
      </p:ext>
    </p:extLs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6" dt="2024-09-25T18:18:01.282">
    <p:pos x="2506" y="2813"/>
    <p:text>mayor interés en y amor por (¿o hacia?) la naturaleza</p:text>
    <p:extLst>
      <p:ext uri="{C676402C-5697-4E1C-873F-D02D1690AC5C}">
        <p15:threadingInfo timeZoneBias="0"/>
      </p:ext>
      <p:ext uri="http://customooxmlschemas.google.com/">
        <go:slidesCustomData xmlns:go="http://customooxmlschemas.google.com/" commentPostId="AAABWBCou3I"/>
      </p:ext>
    </p:extLst>
  </p:cm>
  <p:cm authorId="0" idx="17" dt="2024-09-28T17:11:41.133">
    <p:pos x="4810" y="1248"/>
    <p:text>A nivel vertical
1 total reaction
Sivakami Ashley reacted with 👍 at 2024-09-28 10:11 AM</p:text>
    <p:extLst>
      <p:ext uri="{C676402C-5697-4E1C-873F-D02D1690AC5C}">
        <p15:threadingInfo timeZoneBias="0"/>
      </p:ext>
      <p:ext uri="http://customooxmlschemas.google.com/">
        <go:slidesCustomData xmlns:go="http://customooxmlschemas.google.com/" commentPostId="AAABWBCou2o"/>
      </p:ext>
    </p:extLst>
  </p:cm>
</p:cmLst>
</file>

<file path=ppt/comments/comment1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8" dt="2024-09-28T17:43:29.464">
    <p:pos x="3677" y="1248"/>
    <p:text>Mejor "distintas", para evitar la repetición
1 total reaction
Sivakami Ashley reacted with 👍 at 2024-09-28 10:43 AM</p:text>
    <p:extLst>
      <p:ext uri="{C676402C-5697-4E1C-873F-D02D1690AC5C}">
        <p15:threadingInfo timeZoneBias="0"/>
      </p:ext>
      <p:ext uri="http://customooxmlschemas.google.com/">
        <go:slidesCustomData xmlns:go="http://customooxmlschemas.google.com/" commentPostId="AAABWBCou1c"/>
      </p:ext>
    </p:extLst>
  </p:cm>
  <p:cm authorId="0" idx="19" dt="2024-09-28T17:35:11.434">
    <p:pos x="3936" y="3130"/>
    <p:text>propongo: Puede provocar en nosotros impaciencia e incluso desprecio respecto de las dificultades de nuestras partes "humanas" e intentamos abandonarlas ... pero para nada me ofiendo si prefieren dejarlo tal cual...
1 total reaction
Sivakami Ashley reacted with 👍 at 2024-09-28 10:35 AM</p:text>
    <p:extLst>
      <p:ext uri="{C676402C-5697-4E1C-873F-D02D1690AC5C}">
        <p15:threadingInfo timeZoneBias="0"/>
      </p:ext>
      <p:ext uri="http://customooxmlschemas.google.com/">
        <go:slidesCustomData xmlns:go="http://customooxmlschemas.google.com/" commentPostId="AAABWBCou2k"/>
      </p:ext>
    </p:extLst>
  </p:cm>
  <p:cm authorId="0" idx="20" dt="2024-09-28T17:26:22.839">
    <p:pos x="1843" y="2390"/>
    <p:text>¿desvalorizar?
1 total reaction
Sivakami Ashley reacted with 👍 at 2024-09-28 10:26 AM</p:text>
    <p:extLst>
      <p:ext uri="{C676402C-5697-4E1C-873F-D02D1690AC5C}">
        <p15:threadingInfo timeZoneBias="0"/>
      </p:ext>
      <p:ext uri="http://customooxmlschemas.google.com/">
        <go:slidesCustomData xmlns:go="http://customooxmlschemas.google.com/" commentPostId="AAABWBCou3A"/>
      </p:ext>
    </p:extLst>
  </p:cm>
  <p:cm authorId="0" idx="21" dt="2024-09-28T17:42:39.098">
    <p:pos x="1517" y="1805"/>
    <p:text>Considerar "el dolor" en vez de "nuestro dolor"
1 total reaction
Sivakami Ashley reacted with 👍 at 2024-09-28 10:42 AM</p:text>
    <p:extLst>
      <p:ext uri="{C676402C-5697-4E1C-873F-D02D1690AC5C}">
        <p15:threadingInfo timeZoneBias="0"/>
      </p:ext>
      <p:ext uri="http://customooxmlschemas.google.com/">
        <go:slidesCustomData xmlns:go="http://customooxmlschemas.google.com/" commentPostId="AAABWAfoY8E"/>
      </p:ext>
    </p:extLst>
  </p:cm>
  <p:cm authorId="0" idx="22" dt="2024-09-28T17:22:08.494">
    <p:pos x="2150" y="883"/>
    <p:text>Antes se usó "arraigado". ¿Les parece que son intercambiables?</p:text>
    <p:extLst>
      <p:ext uri="{C676402C-5697-4E1C-873F-D02D1690AC5C}">
        <p15:threadingInfo timeZoneBias="0"/>
      </p:ext>
      <p:ext uri="http://customooxmlschemas.google.com/">
        <go:slidesCustomData xmlns:go="http://customooxmlschemas.google.com/" commentPostId="AAABWAfoY8k"/>
      </p:ext>
    </p:extLst>
  </p:cm>
  <p:cm authorId="1" idx="5" dt="2024-09-28T17:22:08.494">
    <p:pos x="2150" y="883"/>
    <p:text>me gusta mad enraizado que arraigado.</p:text>
    <p:extLst>
      <p:ext uri="{C676402C-5697-4E1C-873F-D02D1690AC5C}">
        <p15:threadingInfo timeZoneBias="0">
          <p15:parentCm authorId="0" idx="22"/>
        </p15:threadingInfo>
      </p:ext>
      <p:ext uri="http://customooxmlschemas.google.com/">
        <go:slidesCustomData xmlns:go="http://customooxmlschemas.google.com/" commentPostId="AAABWAR7RD8"/>
      </p:ext>
    </p:extLst>
  </p:cm>
</p:cmLst>
</file>

<file path=ppt/comments/comment1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3" dt="2024-09-28T17:53:46.869">
    <p:pos x="2304" y="3197"/>
    <p:text>Propongo: Podría estar permitiendo cada uno de los impulsos de los bomberos (o: Podría dar paso a cada uno de los impulsos de los bomberos), haciendo caso omiso de las partes y de las personas que se ven perjudicadas a causa de ello.
1 total reaction
Sivakami Ashley reacted with 👍 at 2024-09-28 10:53 AM</p:text>
    <p:extLst>
      <p:ext uri="{C676402C-5697-4E1C-873F-D02D1690AC5C}">
        <p15:threadingInfo timeZoneBias="0"/>
      </p:ext>
      <p:ext uri="http://customooxmlschemas.google.com/">
        <go:slidesCustomData xmlns:go="http://customooxmlschemas.google.com/" commentPostId="AAABWAfoY8Q"/>
      </p:ext>
    </p:extLst>
  </p:cm>
</p:cmLst>
</file>

<file path=ppt/comments/comment1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4" dt="2024-09-29T17:25:40.461">
    <p:pos x="710" y="864"/>
    <p:text>Un camino intermedio que se sitúa entre los dos y contiene elementos de ambos
1 total reaction
Sivakami Ashley reacted with 👍 at 2024-09-29 10:25 AM</p:text>
    <p:extLst>
      <p:ext uri="{C676402C-5697-4E1C-873F-D02D1690AC5C}">
        <p15:threadingInfo timeZoneBias="0"/>
      </p:ext>
      <p:ext uri="http://customooxmlschemas.google.com/">
        <go:slidesCustomData xmlns:go="http://customooxmlschemas.google.com/" commentPostId="AAABWAfoY8I"/>
      </p:ext>
    </p:extLst>
  </p:cm>
  <p:cm authorId="0" idx="25" dt="2024-09-29T17:34:20.676">
    <p:pos x="3897" y="2247"/>
    <p:text>¿les parece usar "ignorar" en el sentido de darle la espalda/hacer caso omiso de? y para mí, "desdeñarlas" suena raro. Propongo: Si abrazamos (¿a?) nuestras partes, en lugar de no hacerles caso o despreciarlas, se descargarán y se armonizarán con nuestro Self. (pero muy abierta a otras sugerencias!)
1 total reaction
Sivakami Ashley reacted with 👍 at 2024-09-29 10:34 AM</p:text>
    <p:extLst>
      <p:ext uri="{C676402C-5697-4E1C-873F-D02D1690AC5C}">
        <p15:threadingInfo timeZoneBias="0"/>
      </p:ext>
      <p:ext uri="http://customooxmlschemas.google.com/">
        <go:slidesCustomData xmlns:go="http://customooxmlschemas.google.com/" commentPostId="AAABWBCou1Q"/>
      </p:ext>
    </p:extLst>
  </p:cm>
  <p:cm authorId="0" idx="26" dt="2024-09-29T17:24:33.561">
    <p:pos x="854" y="547"/>
    <p:text>Quedémonos con "camino" mejor, como venía en la página anterior
1 total reaction
Sivakami Ashley reacted with 👍 at 2024-09-29 10:24 AM</p:text>
    <p:extLst>
      <p:ext uri="{C676402C-5697-4E1C-873F-D02D1690AC5C}">
        <p15:threadingInfo timeZoneBias="0"/>
      </p:ext>
      <p:ext uri="http://customooxmlschemas.google.com/">
        <go:slidesCustomData xmlns:go="http://customooxmlschemas.google.com/" commentPostId="AAABWAfoY80"/>
      </p:ext>
    </p:extLst>
  </p:cm>
  <p:cm authorId="0" idx="27" dt="2024-09-29T17:38:51.443">
    <p:pos x="624" y="3158"/>
    <p:text>¿Qué les parece decir "de esa energía" en vez de "de él"?
1 total reaction
Sivakami Ashley reacted with 👍 at 2024-09-29 10:38 AM</p:text>
    <p:extLst>
      <p:ext uri="{C676402C-5697-4E1C-873F-D02D1690AC5C}">
        <p15:threadingInfo timeZoneBias="0"/>
      </p:ext>
      <p:ext uri="http://customooxmlschemas.google.com/">
        <go:slidesCustomData xmlns:go="http://customooxmlschemas.google.com/" commentPostId="AAABWBCou1g"/>
      </p:ext>
    </p:extLst>
  </p:cm>
  <p:cm authorId="0" idx="28" dt="2024-09-29T17:35:52.635">
    <p:pos x="1373" y="2861"/>
    <p:text>al Self
1 total reaction
Sivakami Ashley reacted with 👍 at 2024-09-29 10:35 AM</p:text>
    <p:extLst>
      <p:ext uri="{C676402C-5697-4E1C-873F-D02D1690AC5C}">
        <p15:threadingInfo timeZoneBias="0"/>
      </p:ext>
      <p:ext uri="http://customooxmlschemas.google.com/">
        <go:slidesCustomData xmlns:go="http://customooxmlschemas.google.com/" commentPostId="AAABWBCou2w"/>
      </p:ext>
    </p:extLst>
  </p:cm>
</p:cmLst>
</file>

<file path=ppt/comments/comment1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9" dt="2024-09-29T17:39:34.509">
    <p:pos x="3139" y="413"/>
    <p:text>descargada
1 total reaction
Sivakami Ashley reacted with 👍 at 2024-09-29 10:39 AM</p:text>
    <p:extLst>
      <p:ext uri="{C676402C-5697-4E1C-873F-D02D1690AC5C}">
        <p15:threadingInfo timeZoneBias="0"/>
      </p:ext>
      <p:ext uri="http://customooxmlschemas.google.com/">
        <go:slidesCustomData xmlns:go="http://customooxmlschemas.google.com/" commentPostId="AAABWBCou1E"/>
      </p:ext>
    </p:extLst>
  </p:cm>
  <p:cm authorId="0" idx="30" dt="2024-09-29T17:43:48.314">
    <p:pos x="1805" y="3408"/>
    <p:text>A veces el programa ha optado por conectividad, y a veces por conexión. ¿Les parece que es lo mismo?</p:text>
    <p:extLst>
      <p:ext uri="{C676402C-5697-4E1C-873F-D02D1690AC5C}">
        <p15:threadingInfo timeZoneBias="0"/>
      </p:ext>
      <p:ext uri="http://customooxmlschemas.google.com/">
        <go:slidesCustomData xmlns:go="http://customooxmlschemas.google.com/" commentPostId="AAABWBCou18"/>
      </p:ext>
    </p:extLst>
  </p:cm>
  <p:cm authorId="1" idx="6" dt="2024-09-29T17:43:48.314">
    <p:pos x="1805" y="3408"/>
    <p:text>me parece que cuando ella utiliza "connectiveness" el programa lo  traduce como "conectividad"  y cuando ella dice "connection" se traduce como "conexion".</p:text>
    <p:extLst>
      <p:ext uri="{C676402C-5697-4E1C-873F-D02D1690AC5C}">
        <p15:threadingInfo timeZoneBias="0">
          <p15:parentCm authorId="0" idx="30"/>
        </p15:threadingInfo>
      </p:ext>
      <p:ext uri="http://customooxmlschemas.google.com/">
        <go:slidesCustomData xmlns:go="http://customooxmlschemas.google.com/" commentPostId="AAABWBEDDVg"/>
      </p:ext>
    </p:extLst>
  </p:cm>
  <p:cm authorId="0" idx="31" dt="2024-09-29T17:40:28.521">
    <p:pos x="1162" y="1949"/>
    <p:text>está liderando?
1 total reaction
Sivakami Ashley reacted with 👍 at 2024-09-29 10:40 AM</p:text>
    <p:extLst>
      <p:ext uri="{C676402C-5697-4E1C-873F-D02D1690AC5C}">
        <p15:threadingInfo timeZoneBias="0"/>
      </p:ext>
      <p:ext uri="http://customooxmlschemas.google.com/">
        <go:slidesCustomData xmlns:go="http://customooxmlschemas.google.com/" commentPostId="AAABWBCou2M"/>
      </p:ext>
    </p:extLst>
  </p:cm>
</p:cmLst>
</file>

<file path=ppt/comments/comment1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2" dt="2024-09-29T18:01:08.502">
    <p:pos x="1123" y="2256"/>
    <p:text>Instead of "En cambio" me parece que tendría más sentido escribir "A diferencia de las partes,"</p:text>
    <p:extLst>
      <p:ext uri="{C676402C-5697-4E1C-873F-D02D1690AC5C}">
        <p15:threadingInfo timeZoneBias="0"/>
      </p:ext>
      <p:ext uri="http://customooxmlschemas.google.com/">
        <go:slidesCustomData xmlns:go="http://customooxmlschemas.google.com/" commentPostId="AAABWBCou3E"/>
      </p:ext>
    </p:extLst>
  </p:cm>
  <p:cm authorId="1" idx="7" dt="2024-09-29T18:01:08.502">
    <p:pos x="1123" y="2256"/>
    <p:text>yo dejaria, "en cambio".</p:text>
    <p:extLst>
      <p:ext uri="{C676402C-5697-4E1C-873F-D02D1690AC5C}">
        <p15:threadingInfo timeZoneBias="0">
          <p15:parentCm authorId="0" idx="32"/>
        </p15:threadingInfo>
      </p:ext>
      <p:ext uri="http://customooxmlschemas.google.com/">
        <go:slidesCustomData xmlns:go="http://customooxmlschemas.google.com/" commentPostId="AAABWJ1JQ-A"/>
      </p:ext>
    </p:extLst>
  </p:cm>
  <p:cm authorId="0" idx="33" dt="2024-09-29T17:51:49.957">
    <p:pos x="3245" y="3331"/>
    <p:text>Acá está mal escrito el título porque el libro se llama "The Others Within Us". Creo que debemos corregir agregando  US, y luego poner la traducción entre parentesis - me parece que lo he visto escrito en español así: (Los otros dentro de nosotros)
1 total reaction
Sivakami Ashley reacted with 👍 at 2024-09-29 10:51 AM</p:text>
    <p:extLst>
      <p:ext uri="{C676402C-5697-4E1C-873F-D02D1690AC5C}">
        <p15:threadingInfo timeZoneBias="0"/>
      </p:ext>
      <p:ext uri="http://customooxmlschemas.google.com/">
        <go:slidesCustomData xmlns:go="http://customooxmlschemas.google.com/" commentPostId="AAABWAfoY78"/>
      </p:ext>
    </p:extLst>
  </p:cm>
  <p:cm authorId="0" idx="34" dt="2024-09-29T17:52:24.581">
    <p:pos x="4004" y="77"/>
    <p:text>¿Les parece si dejamos las siglas tal cual? UBs? Otra opción sería borrar las siglas por completo, porque no creo que sea común (hasta ahora) hablar de las CDs. Digo de dejarlo, porque puede que en otros cursos o videos en el futuro aparezca y quizá les ayude a los participantes a reconocerlo. Pero decidan uds - para mí tb está bien borrarlo.
1 total reaction
Sivakami Ashley reacted with 👍 at 2024-09-29 10:52 AM</p:text>
    <p:extLst>
      <p:ext uri="{C676402C-5697-4E1C-873F-D02D1690AC5C}">
        <p15:threadingInfo timeZoneBias="0"/>
      </p:ext>
      <p:ext uri="http://customooxmlschemas.google.com/">
        <go:slidesCustomData xmlns:go="http://customooxmlschemas.google.com/" commentPostId="AAABWAfoY8M"/>
      </p:ext>
    </p:extLst>
  </p:cm>
  <p:cm authorId="1" idx="8" dt="2024-09-29T17:50:59.606">
    <p:pos x="4004" y="77"/>
    <p:text>si, dejaria UBs, porque muchas veces se les llaman asi en la comunidad IFS en español, aunque refieren a un acronymo en ingles.</p:text>
    <p:extLst>
      <p:ext uri="{C676402C-5697-4E1C-873F-D02D1690AC5C}">
        <p15:threadingInfo timeZoneBias="0">
          <p15:parentCm authorId="0" idx="34"/>
        </p15:threadingInfo>
      </p:ext>
      <p:ext uri="http://customooxmlschemas.google.com/">
        <go:slidesCustomData xmlns:go="http://customooxmlschemas.google.com/" commentPostId="AAABWBEDDVk"/>
      </p:ext>
    </p:extLst>
  </p:cm>
</p:cmLst>
</file>

<file path=ppt/comments/comment1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5" dt="2024-09-29T18:28:47.128">
    <p:pos x="979" y="3562"/>
    <p:text>Iba a proponer: Realizar la limpia (en el sentido de lo que hace el curandero) pero después se me ocurrió "Remediar" que es una traducción que se usa en el ámbito del medioambiente. No sé por qué no me gusta "Limpieza". ¿qué opinan?</p:text>
    <p:extLst>
      <p:ext uri="{C676402C-5697-4E1C-873F-D02D1690AC5C}">
        <p15:threadingInfo timeZoneBias="0"/>
      </p:ext>
      <p:ext uri="http://customooxmlschemas.google.com/">
        <go:slidesCustomData xmlns:go="http://customooxmlschemas.google.com/" commentPostId="AAABWAfoY70"/>
      </p:ext>
    </p:extLst>
  </p:cm>
  <p:cm authorId="1" idx="9" dt="2024-09-29T18:28:47.128">
    <p:pos x="979" y="3562"/>
    <p:text>dejaria "limpieza". Porque no te gusta esta palabra?</p:text>
    <p:extLst>
      <p:ext uri="{C676402C-5697-4E1C-873F-D02D1690AC5C}">
        <p15:threadingInfo timeZoneBias="0">
          <p15:parentCm authorId="0" idx="35"/>
        </p15:threadingInfo>
      </p:ext>
      <p:ext uri="http://customooxmlschemas.google.com/">
        <go:slidesCustomData xmlns:go="http://customooxmlschemas.google.com/" commentPostId="AAABWJ1JQ-M"/>
      </p:ext>
    </p:extLst>
  </p:cm>
  <p:cm authorId="0" idx="36" dt="2024-09-29T18:30:53.464">
    <p:pos x="3994" y="3772"/>
    <p:text>¿por qué no "duelo"?
1 total reaction
Sivakami Ashley reacted with 👍 at 2024-09-29 11:30 AM</p:text>
    <p:extLst>
      <p:ext uri="{C676402C-5697-4E1C-873F-D02D1690AC5C}">
        <p15:threadingInfo timeZoneBias="0"/>
      </p:ext>
      <p:ext uri="http://customooxmlschemas.google.com/">
        <go:slidesCustomData xmlns:go="http://customooxmlschemas.google.com/" commentPostId="AAABWBCou08"/>
      </p:ext>
    </p:extLst>
  </p:cm>
  <p:cm authorId="0" idx="37" dt="2024-09-29T18:02:30.401">
    <p:pos x="874" y="1325"/>
    <p:text>Me suena mejor decir: Suponer que es una parte hasta que... ¿Qué opinan? Otra sugerencia que dejo en manos de uds: Empezamos cada punto con un infinitivo, para mantener más coherencia: Trabajar con el miedo, Suponer que..., Crear, Ofrecer... etc.
1 total reaction
Sivakami Ashley reacted with 👍 at 2024-09-29 11:02 AM</p:text>
    <p:extLst>
      <p:ext uri="{C676402C-5697-4E1C-873F-D02D1690AC5C}">
        <p15:threadingInfo timeZoneBias="0"/>
      </p:ext>
      <p:ext uri="http://customooxmlschemas.google.com/">
        <go:slidesCustomData xmlns:go="http://customooxmlschemas.google.com/" commentPostId="AAABWBCou2Y"/>
      </p:ext>
    </p:extLst>
  </p:cm>
  <p:cm authorId="0" idx="38" dt="2024-09-29T18:19:57.927">
    <p:pos x="1593" y="2477"/>
    <p:text>Envíala ? o Envíala allí...
1 total reaction
Sivakami Ashley reacted with 👍 at 2024-09-29 11:19 AM</p:text>
    <p:extLst>
      <p:ext uri="{C676402C-5697-4E1C-873F-D02D1690AC5C}">
        <p15:threadingInfo timeZoneBias="0"/>
      </p:ext>
      <p:ext uri="http://customooxmlschemas.google.com/">
        <go:slidesCustomData xmlns:go="http://customooxmlschemas.google.com/" commentPostId="AAABWBCou28"/>
      </p:ext>
    </p:extLst>
  </p:cm>
  <p:cm authorId="0" idx="39" dt="2024-09-29T18:05:57.245">
    <p:pos x="1757" y="2131"/>
    <p:text>la carga desapegada
1 total reaction
Sivakami Ashley reacted with 👍 at 2024-09-29 11:05 AM</p:text>
    <p:extLst>
      <p:ext uri="{C676402C-5697-4E1C-873F-D02D1690AC5C}">
        <p15:threadingInfo timeZoneBias="0"/>
      </p:ext>
      <p:ext uri="http://customooxmlschemas.google.com/">
        <go:slidesCustomData xmlns:go="http://customooxmlschemas.google.com/" commentPostId="AAABWBCou04"/>
      </p:ext>
    </p:extLst>
  </p:cm>
  <p:cm authorId="0" idx="40" dt="2024-09-29T18:19:29.246">
    <p:pos x="1172" y="3024"/>
    <p:text>O: Revisa a todas las partes del sistema para comprobar que no haya quedado nada. Atiende a las partes que la estén pasando mal.
1 total reaction
Sivakami Ashley reacted with 👍 at 2024-09-29 11:19 AM</p:text>
    <p:extLst>
      <p:ext uri="{C676402C-5697-4E1C-873F-D02D1690AC5C}">
        <p15:threadingInfo timeZoneBias="0"/>
      </p:ext>
      <p:ext uri="http://customooxmlschemas.google.com/">
        <go:slidesCustomData xmlns:go="http://customooxmlschemas.google.com/" commentPostId="AAABWBCou2E"/>
      </p:ext>
    </p:extLst>
  </p:cm>
  <p:cm authorId="0" idx="41" dt="2024-09-29T18:25:06.475">
    <p:pos x="1834" y="3370"/>
    <p:text>Invitar a la orientación (sabia) y a los guías (???)
1 total reaction
Sivakami Ashley reacted with 👍 at 2024-09-29 11:25 AM</p:text>
    <p:extLst>
      <p:ext uri="{C676402C-5697-4E1C-873F-D02D1690AC5C}">
        <p15:threadingInfo timeZoneBias="0"/>
      </p:ext>
      <p:ext uri="http://customooxmlschemas.google.com/">
        <go:slidesCustomData xmlns:go="http://customooxmlschemas.google.com/" commentPostId="AAABWBCou1s"/>
      </p:ext>
    </p:extLst>
  </p:cm>
  <p:cm authorId="0" idx="42" dt="2024-09-29T18:35:07.525">
    <p:pos x="4695" y="2343"/>
    <p:text>¿los reinos de la sanación?
1 total reaction
Sivakami Ashley reacted with 👍 at 2024-09-29 11:35 AM</p:text>
    <p:extLst>
      <p:ext uri="{C676402C-5697-4E1C-873F-D02D1690AC5C}">
        <p15:threadingInfo timeZoneBias="0"/>
      </p:ext>
      <p:ext uri="http://customooxmlschemas.google.com/">
        <go:slidesCustomData xmlns:go="http://customooxmlschemas.google.com/" commentPostId="AAABWAfoY8w"/>
      </p:ext>
    </p:extLst>
  </p:cm>
  <p:cm authorId="0" idx="43" dt="2024-09-26T22:08:14.297">
    <p:pos x="1478" y="3734"/>
    <p:text>la carga (desapegada)</p:text>
    <p:extLst>
      <p:ext uri="{C676402C-5697-4E1C-873F-D02D1690AC5C}">
        <p15:threadingInfo timeZoneBias="0"/>
      </p:ext>
      <p:ext uri="http://customooxmlschemas.google.com/">
        <go:slidesCustomData xmlns:go="http://customooxmlschemas.google.com/" commentPostId="AAABWBCou2A"/>
      </p:ext>
    </p:extLst>
  </p:cm>
  <p:cm authorId="0" idx="44" dt="2024-09-29T18:03:21.715">
    <p:pos x="3380" y="1670"/>
    <p:text>la carga desapegada.
1 total reaction
Sivakami Ashley reacted with 👍 at 2024-09-29 11:03 AM</p:text>
    <p:extLst>
      <p:ext uri="{C676402C-5697-4E1C-873F-D02D1690AC5C}">
        <p15:threadingInfo timeZoneBias="0"/>
      </p:ext>
      <p:ext uri="http://customooxmlschemas.google.com/">
        <go:slidesCustomData xmlns:go="http://customooxmlschemas.google.com/" commentPostId="AAABWAfoY8c"/>
      </p:ext>
    </p:extLst>
  </p:cm>
</p:cmLst>
</file>

<file path=ppt/comments/comment1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5" dt="2024-09-29T18:41:59.413">
    <p:pos x="3062" y="3600"/>
    <p:text>Sugiero: "Cada vez que el Self se conecta con el Self de otro, conlleva a un mayor compromiso de proteger esa conexión a todos los niveles".
1 total reaction
Sivakami Ashley reacted with 👍 at 2024-09-29 11:41 AM</p:text>
    <p:extLst>
      <p:ext uri="{C676402C-5697-4E1C-873F-D02D1690AC5C}">
        <p15:threadingInfo timeZoneBias="0"/>
      </p:ext>
      <p:ext uri="http://customooxmlschemas.google.com/">
        <go:slidesCustomData xmlns:go="http://customooxmlschemas.google.com/" commentPostId="AAABWBCou2c"/>
      </p:ext>
    </p:extLst>
  </p:cm>
  <p:cm authorId="0" idx="46" dt="2024-09-29T18:38:02.688">
    <p:pos x="1363" y="1459"/>
    <p:text>Acá la compu no entendió. Pueden conectar desde su Self con el Self de los demás.
1 total reaction
Sivakami Ashley reacted with 👍 at 2024-09-29 11:38 AM</p:text>
    <p:extLst>
      <p:ext uri="{C676402C-5697-4E1C-873F-D02D1690AC5C}">
        <p15:threadingInfo timeZoneBias="0"/>
      </p:ext>
      <p:ext uri="http://customooxmlschemas.google.com/">
        <go:slidesCustomData xmlns:go="http://customooxmlschemas.google.com/" commentPostId="AAABWBCou2Q"/>
      </p:ext>
    </p:extLst>
  </p:cm>
  <p:cm authorId="0" idx="47" dt="2024-09-29T18:40:04.252">
    <p:pos x="3216" y="2592"/>
    <p:text>También se vuelven más comprometidos a...
1 total reaction
Sivakami Ashley reacted with 👍 at 2024-09-29 11:40 AM</p:text>
    <p:extLst>
      <p:ext uri="{C676402C-5697-4E1C-873F-D02D1690AC5C}">
        <p15:threadingInfo timeZoneBias="0"/>
      </p:ext>
      <p:ext uri="http://customooxmlschemas.google.com/">
        <go:slidesCustomData xmlns:go="http://customooxmlschemas.google.com/" commentPostId="AAABWBCou1o"/>
      </p:ext>
    </p:extLst>
  </p:cm>
  <p:cm authorId="0" idx="48" dt="2024-09-29T18:37:11.069">
    <p:pos x="1622" y="874"/>
    <p:text>Pueden ser su Self sin limitaciones ?? Casi casi pienso que fue un error en el inglés. Me imagino que quiso decir "able to be in Self" ¿Podemos decir: "Pueden estar en Self sin limitaciones"?
1 total reaction
Sivakami Ashley reacted with 👍 at 2024-09-29 11:37 AM</p:text>
    <p:extLst>
      <p:ext uri="{C676402C-5697-4E1C-873F-D02D1690AC5C}">
        <p15:threadingInfo timeZoneBias="0"/>
      </p:ext>
      <p:ext uri="http://customooxmlschemas.google.com/">
        <go:slidesCustomData xmlns:go="http://customooxmlschemas.google.com/" commentPostId="AAABWBCou1w"/>
      </p:ext>
    </p:extLst>
  </p:cm>
  <p:cm authorId="0" idx="49" dt="2024-09-29T18:39:16.155">
    <p:pos x="2170" y="2381"/>
    <p:text>disfrutan estar con ellos.
1 total reaction
Sivakami Ashley reacted with 👍 at 2024-09-29 11:39 AM</p:text>
    <p:extLst>
      <p:ext uri="{C676402C-5697-4E1C-873F-D02D1690AC5C}">
        <p15:threadingInfo timeZoneBias="0"/>
      </p:ext>
      <p:ext uri="http://customooxmlschemas.google.com/">
        <go:slidesCustomData xmlns:go="http://customooxmlschemas.google.com/" commentPostId="AAABWAfoY7k"/>
      </p:ext>
    </p:extLst>
  </p:cm>
</p:cmLst>
</file>

<file path=ppt/comments/comment1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0" dt="2024-09-29T18:52:56.156">
    <p:pos x="5702" y="2362"/>
    <p:text>Sugiero: descubrimientos esclarecedores o comprensión esclarecedora
1 total reaction
Sivakami Ashley reacted with 👍 at 2024-09-29 11:52 AM</p:text>
    <p:extLst>
      <p:ext uri="{C676402C-5697-4E1C-873F-D02D1690AC5C}">
        <p15:threadingInfo timeZoneBias="0"/>
      </p:ext>
      <p:ext uri="http://customooxmlschemas.google.com/">
        <go:slidesCustomData xmlns:go="http://customooxmlschemas.google.com/" commentPostId="AAABWBCou24"/>
      </p:ext>
    </p:extLst>
  </p:cm>
  <p:cm authorId="0" idx="51" dt="2024-09-29T18:51:38.764">
    <p:pos x="5347" y="2035"/>
    <p:text>sobre la trayectoria de nuestra vida ??
1 total reaction
Sivakami Ashley reacted with 👍 at 2024-09-29 11:51 AM</p:text>
    <p:extLst>
      <p:ext uri="{C676402C-5697-4E1C-873F-D02D1690AC5C}">
        <p15:threadingInfo timeZoneBias="0"/>
      </p:ext>
      <p:ext uri="http://customooxmlschemas.google.com/">
        <go:slidesCustomData xmlns:go="http://customooxmlschemas.google.com/" commentPostId="AAABWBCou2g"/>
      </p:ext>
    </p:extLst>
  </p:cm>
  <p:cm authorId="0" idx="52" dt="2024-09-29T18:50:41.588">
    <p:pos x="2122" y="1737"/>
    <p:text>El proceso de la descarga ??
1 total reaction
Sivakami Ashley reacted with 👍 at 2024-09-29 11:50 AM</p:text>
    <p:extLst>
      <p:ext uri="{C676402C-5697-4E1C-873F-D02D1690AC5C}">
        <p15:threadingInfo timeZoneBias="0"/>
      </p:ext>
      <p:ext uri="http://customooxmlschemas.google.com/">
        <go:slidesCustomData xmlns:go="http://customooxmlschemas.google.com/" commentPostId="AAABWAfoY8U"/>
      </p:ext>
    </p:extLst>
  </p:cm>
  <p:cm authorId="0" idx="53" dt="2024-09-29T18:50:28.697">
    <p:pos x="5779" y="1478"/>
    <p:text>No me gusta mucho "realinear". ¿Qué opinan uds? He visto ejemplos traducidos donde usan "reorientar" y "armonizar".</p:text>
    <p:extLst>
      <p:ext uri="{C676402C-5697-4E1C-873F-D02D1690AC5C}">
        <p15:threadingInfo timeZoneBias="0"/>
      </p:ext>
      <p:ext uri="http://customooxmlschemas.google.com/">
        <go:slidesCustomData xmlns:go="http://customooxmlschemas.google.com/" commentPostId="AAABWBCou1M"/>
      </p:ext>
    </p:extLst>
  </p:cm>
  <p:cm authorId="1" idx="10" dt="2024-09-29T18:50:28.697">
    <p:pos x="5779" y="1478"/>
    <p:text>dejaria "realinear"</p:text>
    <p:extLst>
      <p:ext uri="{C676402C-5697-4E1C-873F-D02D1690AC5C}">
        <p15:threadingInfo timeZoneBias="0">
          <p15:parentCm authorId="0" idx="53"/>
        </p15:threadingInfo>
      </p:ext>
      <p:ext uri="http://customooxmlschemas.google.com/">
        <go:slidesCustomData xmlns:go="http://customooxmlschemas.google.com/" commentPostId="AAABWJ1JQ-U"/>
      </p:ext>
    </p:extLst>
  </p:cm>
</p:cmLst>
</file>

<file path=ppt/comments/comment1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4" dt="2024-09-29T19:22:11.136">
    <p:pos x="5722" y="547"/>
    <p:text>pondría aqui otra "cuando"
1 total reaction
Sivakami Ashley reacted with 👍 at 2024-09-29 12:22 PM</p:text>
    <p:extLst>
      <p:ext uri="{C676402C-5697-4E1C-873F-D02D1690AC5C}">
        <p15:threadingInfo timeZoneBias="0"/>
      </p:ext>
      <p:ext uri="http://customooxmlschemas.google.com/">
        <go:slidesCustomData xmlns:go="http://customooxmlschemas.google.com/" commentPostId="AAABWAfoY8A"/>
      </p:ext>
    </p:extLst>
  </p:cm>
  <p:cm authorId="0" idx="55" dt="2024-09-26T22:56:35.897">
    <p:pos x="499" y="365"/>
    <p:text>I'm having such a hard time with this slide! All of it sounds terrible to me, but I think it's because it's too late at night and I'm not thinking clearly anymore, so I'm going to put it all on hold until tomorrow and hope for some inspiration!</p:text>
    <p:extLst>
      <p:ext uri="{C676402C-5697-4E1C-873F-D02D1690AC5C}">
        <p15:threadingInfo timeZoneBias="0"/>
      </p:ext>
      <p:ext uri="http://customooxmlschemas.google.com/">
        <go:slidesCustomData xmlns:go="http://customooxmlschemas.google.com/" commentPostId="AAABWBCou1A"/>
      </p:ext>
    </p:extLst>
  </p:cm>
  <p:cm authorId="0" idx="56" dt="2024-09-29T19:25:42.382">
    <p:pos x="1718" y="1181"/>
    <p:text>Este "de" no me suena tan bien, pero puede ser que me estoy inventando problemas. Creo que preferiría "con respecto a" o "respecto de".
1 total reaction
Sivakami Ashley reacted with 👍 at 2024-09-29 12:25 PM</p:text>
    <p:extLst>
      <p:ext uri="{C676402C-5697-4E1C-873F-D02D1690AC5C}">
        <p15:threadingInfo timeZoneBias="0"/>
      </p:ext>
      <p:ext uri="http://customooxmlschemas.google.com/">
        <go:slidesCustomData xmlns:go="http://customooxmlschemas.google.com/" commentPostId="AAABWAfoY7g"/>
      </p:ext>
    </p:extLst>
  </p:cm>
  <p:cm authorId="0" idx="57" dt="2024-09-27T07:55:02.391">
    <p:pos x="913" y="357"/>
    <p:text>Creo que lo que me está costando es la diferencia entre el subjuntivo y el indicativo, y reconozco que es una debilidad mía en el español porque me falta el "feeling" que viene de pasar una vida entera entre hispanoparlantes, así que voy a poner aquí otra versión alternativa y confío que podrás reconocer los matices que marcan la diferencia. Lo que me da dudas es que la computadora haya elegido no usar el subjuntivo, y pienso que debe ser por algo...  Acá mi versión: "Cuando hayamos conectado lo suficiente con el dolor y escuchado las historias de dolor como para descargarlo sobradamente (adecuadamente), podamos adquirir (asumir) una nueva perspectiva acerca del (sobre el) sufrimiento. (Otra opción que me gusta más: Cuando hayamos conectado lo suficiente con el dolor y escuchado cuantas historias de dolor sean necesarias como para descargarlo sobradamente, podamos…)
Posiblemente intuyamos una orientación más clara en la vida y tengamos la capacidad para seguirla. (Si les parece mejor "dirección" dejenlo. Me sonaba a una traducción demasiado literal, pero quizá esté bien.)
Cuando el sufrimiento deje de ser una fuerza opresiva y paralizante en nuestras vidas, puede convertirse en un faro que nos muestre el camino. Entonces podremos ver con más claridad el propósito de nuestra vida y trazar nuestro rumbo en consecuencia." Siento la necesidad de explicar por que hice tantos cambios, y es que me da la impresión que el inglés enfatiza más la "posibilidad" mientras que la versión de la compu en español expresa más certeza, y pensé que quizá a través del subjuntivo uno puede captar la incertidumbre. Sé que esto es muy largo y espero no haber enredado demasiado todo!! Otra cosa que quise cambiar fue eliminar algunos de los pronombres posesivos que aman tanto en inglés (MY nose, MY pain, MY suffering, MY life), que en español pueden sonar a veces redundantes.</p:text>
    <p:extLst>
      <p:ext uri="{C676402C-5697-4E1C-873F-D02D1690AC5C}">
        <p15:threadingInfo timeZoneBias="0"/>
      </p:ext>
      <p:ext uri="http://customooxmlschemas.google.com/">
        <go:slidesCustomData xmlns:go="http://customooxmlschemas.google.com/" commentPostId="AAABWBCou1U"/>
      </p:ext>
    </p:extLst>
  </p:cm>
  <p:cm authorId="0" idx="58" dt="2024-09-29T19:29:57.366">
    <p:pos x="3072" y="1709"/>
    <p:text>Posiblemente podamos intuir una orientación más clara en nuestras vidas y tener la capacidad de dirigirnos hacia ella. (I may be nitpicking too much - if you like the original no pressure to change anything)
1 total reaction
Sivakami Ashley reacted with 👍 at 2024-09-29 12:29 PM</p:text>
    <p:extLst>
      <p:ext uri="{C676402C-5697-4E1C-873F-D02D1690AC5C}">
        <p15:threadingInfo timeZoneBias="0"/>
      </p:ext>
      <p:ext uri="http://customooxmlschemas.google.com/">
        <go:slidesCustomData xmlns:go="http://customooxmlschemas.google.com/" commentPostId="AAABWAfoY84"/>
      </p:ext>
    </p:extLst>
  </p:cm>
  <p:cm authorId="1" idx="11" dt="2024-09-29T19:12:24.544">
    <p:pos x="326" y="516"/>
    <p:text>he puesto estas frases en chat gpt y me gusta como lo ha traducido mas que como estaba antes.</p:text>
    <p:extLst>
      <p:ext uri="{C676402C-5697-4E1C-873F-D02D1690AC5C}">
        <p15:threadingInfo timeZoneBias="0"/>
      </p:ext>
      <p:ext uri="http://customooxmlschemas.google.com/">
        <go:slidesCustomData xmlns:go="http://customooxmlschemas.google.com/" commentPostId="AAABWJ1JQ-g"/>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4-09-28T16:07:04.484">
    <p:pos x="1703" y="3339"/>
    <p:text>Ponle "Traer" acá, para mantener la consistencia con los puntos anteriores
1 total reaction
Sivakami Ashley reacted with 👍 at 2024-09-28 09:07 AM</p:text>
    <p:extLst>
      <p:ext uri="{C676402C-5697-4E1C-873F-D02D1690AC5C}">
        <p15:threadingInfo timeZoneBias="0"/>
      </p:ext>
      <p:ext uri="http://customooxmlschemas.google.com/">
        <go:slidesCustomData xmlns:go="http://customooxmlschemas.google.com/" commentPostId="AAABWAfoY7w"/>
      </p:ext>
    </p:extLst>
  </p:cm>
</p:cmLst>
</file>

<file path=ppt/comments/comment2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9" dt="2024-09-27T10:32:03.376">
    <p:pos x="6653" y="2275"/>
    <p:text>quizá mejor "la existencia" porque si no aparece "nuestra" 3 veces. También me está costando mucho aceptar "nuestra visión es estar conectados..." y no sé explicar por que me molesta, pero siento un impulso de agregarle otra palabra, por ejemplo: Nuestra visión es la de estar conectados; o Nuestra visión es el estar conectados...; o Nuestra visión es una en que estemos conectados... But maybe it's just me? Otra cosita chiquita: ... conectados desde el Self a cada nivel y en todas las dimensiones de la existencia (that's because I was trying to come up with a way of including the gender for "dimensiones" because I'm not sure if it's grammatically correct to say en todos los niveles y dimensiones or if one is supposed to say en todos los niveles y las dimensiones... Whatever sounds ok to you two...</p:text>
    <p:extLst>
      <p:ext uri="{C676402C-5697-4E1C-873F-D02D1690AC5C}">
        <p15:threadingInfo timeZoneBias="0"/>
      </p:ext>
      <p:ext uri="http://customooxmlschemas.google.com/">
        <go:slidesCustomData xmlns:go="http://customooxmlschemas.google.com/" commentPostId="AAABWAfoY8o"/>
      </p:ext>
    </p:extLst>
  </p:cm>
  <p:cm authorId="0" idx="60" dt="2024-09-29T19:13:29.564">
    <p:pos x="6682" y="1949"/>
    <p:text>desde el Self
1 total reaction
Sivakami Ashley reacted with 👍 at 2024-09-29 12:13 PM</p:text>
    <p:extLst>
      <p:ext uri="{C676402C-5697-4E1C-873F-D02D1690AC5C}">
        <p15:threadingInfo timeZoneBias="0"/>
      </p:ext>
      <p:ext uri="http://customooxmlschemas.google.com/">
        <go:slidesCustomData xmlns:go="http://customooxmlschemas.google.com/" commentPostId="AAABWAfoY8s"/>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4-09-28T16:18:10.381">
    <p:pos x="3792" y="2486"/>
    <p:text>Más presencia del Self</p:text>
    <p:extLst>
      <p:ext uri="{C676402C-5697-4E1C-873F-D02D1690AC5C}">
        <p15:threadingInfo timeZoneBias="0"/>
      </p:ext>
      <p:ext uri="http://customooxmlschemas.google.com/">
        <go:slidesCustomData xmlns:go="http://customooxmlschemas.google.com/" commentPostId="AAABWBCou1k"/>
      </p:ext>
    </p:extLst>
  </p:cm>
  <p:cm authorId="1" idx="1" dt="2024-09-28T16:18:10.381">
    <p:pos x="3792" y="2486"/>
    <p:text>se repite en la PPT en ingles tmb. Me imagino que es un typo. He quitado una de los "mas presencia del Self".</p:text>
    <p:extLst>
      <p:ext uri="{C676402C-5697-4E1C-873F-D02D1690AC5C}">
        <p15:threadingInfo timeZoneBias="0">
          <p15:parentCm authorId="0" idx="3"/>
        </p15:threadingInfo>
      </p:ext>
      <p:ext uri="http://customooxmlschemas.google.com/">
        <go:slidesCustomData xmlns:go="http://customooxmlschemas.google.com/" commentPostId="AAABWAR7RDE"/>
      </p:ext>
    </p:extLst>
  </p:cm>
  <p:cm authorId="0" idx="4" dt="2024-09-28T16:19:08.986">
    <p:pos x="6720" y="2256"/>
    <p:text>¿No sería hacienéndose a un lado? o quizá mejor "apartándose" para que quepa facilmente</p:text>
    <p:extLst>
      <p:ext uri="{C676402C-5697-4E1C-873F-D02D1690AC5C}">
        <p15:threadingInfo timeZoneBias="0"/>
      </p:ext>
      <p:ext uri="http://customooxmlschemas.google.com/">
        <go:slidesCustomData xmlns:go="http://customooxmlschemas.google.com/" commentPostId="AAABWBCou1Y"/>
      </p:ext>
    </p:extLst>
  </p:cm>
  <p:cm authorId="1" idx="2" dt="2024-09-28T16:19:08.986">
    <p:pos x="6720" y="2256"/>
    <p:text>me gusta decir "yendose"</p:text>
    <p:extLst>
      <p:ext uri="{C676402C-5697-4E1C-873F-D02D1690AC5C}">
        <p15:threadingInfo timeZoneBias="0">
          <p15:parentCm authorId="0" idx="4"/>
        </p15:threadingInfo>
      </p:ext>
      <p:ext uri="http://customooxmlschemas.google.com/">
        <go:slidesCustomData xmlns:go="http://customooxmlschemas.google.com/" commentPostId="AAABWAR7RDM"/>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4-09-25T11:51:49.792">
    <p:pos x="2966" y="2966"/>
    <p:text>error de dedo</p:text>
    <p:extLst>
      <p:ext uri="{C676402C-5697-4E1C-873F-D02D1690AC5C}">
        <p15:threadingInfo timeZoneBias="0"/>
      </p:ext>
      <p:ext uri="http://customooxmlschemas.google.com/">
        <go:slidesCustomData xmlns:go="http://customooxmlschemas.google.com/" commentPostId="AAABWAfoY74"/>
      </p:ext>
    </p:extLst>
  </p:cm>
  <p:cm authorId="0" idx="6" dt="2024-09-28T16:24:42.446">
    <p:pos x="1238" y="3254"/>
    <p:text>Self
1 total reaction
Sivakami Ashley reacted with 👍 at 2024-09-28 09:24 AM</p:text>
    <p:extLst>
      <p:ext uri="{C676402C-5697-4E1C-873F-D02D1690AC5C}">
        <p15:threadingInfo timeZoneBias="0"/>
      </p:ext>
      <p:ext uri="http://customooxmlschemas.google.com/">
        <go:slidesCustomData xmlns:go="http://customooxmlschemas.google.com/" commentPostId="AAABWBCou2U"/>
      </p:ext>
    </p:extLst>
  </p:cm>
  <p:cm authorId="1" idx="3" dt="2024-09-28T16:25:33.060">
    <p:pos x="426" y="452"/>
    <p:text>habia un typo en esta palabra</p:text>
    <p:extLst>
      <p:ext uri="{C676402C-5697-4E1C-873F-D02D1690AC5C}">
        <p15:threadingInfo timeZoneBias="0"/>
      </p:ext>
      <p:ext uri="http://customooxmlschemas.google.com/">
        <go:slidesCustomData xmlns:go="http://customooxmlschemas.google.com/" commentPostId="AAABWAR7RDQ"/>
      </p:ext>
    </p:extLs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24-09-28T16:35:15.537">
    <p:pos x="2208" y="3293"/>
    <p:text>Jaja, aquí propongo la excepción a la regla: Tiene más sentido acá alejarnos de la convención de usar la palabra inglesa y decir "un Ser Superior"
1 total reaction
Sivakami Ashley reacted with 👍 at 2024-09-28 09:35 AM</p:text>
    <p:extLst>
      <p:ext uri="{C676402C-5697-4E1C-873F-D02D1690AC5C}">
        <p15:threadingInfo timeZoneBias="0"/>
      </p:ext>
      <p:ext uri="http://customooxmlschemas.google.com/">
        <go:slidesCustomData xmlns:go="http://customooxmlschemas.google.com/" commentPostId="AAABWBCou2I"/>
      </p:ext>
    </p:extLs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4-09-28T16:37:22.631">
    <p:pos x="1536" y="480"/>
    <p:text>prefiero "pertinentes". ¿Qué opinan? Muchas veces se ve relevante en español porque se ha traducido del inglés pero el significado en castellano no es lo mismo.
1 total reaction
Sivakami Ashley reacted with 👍 at 2024-09-28 09:37 AM</p:text>
    <p:extLst>
      <p:ext uri="{C676402C-5697-4E1C-873F-D02D1690AC5C}">
        <p15:threadingInfo timeZoneBias="0"/>
      </p:ext>
      <p:ext uri="http://customooxmlschemas.google.com/">
        <go:slidesCustomData xmlns:go="http://customooxmlschemas.google.com/" commentPostId="AAABWAfoY8Y"/>
      </p:ext>
    </p:extLs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9" dt="2024-09-28T16:45:38.098">
    <p:pos x="3286" y="1863"/>
    <p:text>La huella dactilar es la parte a la derecha, y, a la izquierda, es el tocón de un árbol
1 total reaction
Sivakami Ashley reacted with 👍 at 2024-09-28 09:45 AM</p:text>
    <p:extLst>
      <p:ext uri="{C676402C-5697-4E1C-873F-D02D1690AC5C}">
        <p15:threadingInfo timeZoneBias="0"/>
      </p:ext>
      <p:ext uri="http://customooxmlschemas.google.com/">
        <go:slidesCustomData xmlns:go="http://customooxmlschemas.google.com/" commentPostId="AAABWBCou1I"/>
      </p:ext>
    </p:extLs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0" dt="2024-09-28T16:51:33.272">
    <p:pos x="2323" y="970"/>
    <p:text>En vez de horizontalmente -- "A nivel horizontal:"
1 total reaction
Sivakami Ashley reacted with 👍 at 2024-09-28 09:51 AM</p:text>
    <p:extLst>
      <p:ext uri="{C676402C-5697-4E1C-873F-D02D1690AC5C}">
        <p15:threadingInfo timeZoneBias="0"/>
      </p:ext>
      <p:ext uri="http://customooxmlschemas.google.com/">
        <go:slidesCustomData xmlns:go="http://customooxmlschemas.google.com/" commentPostId="AAABWBCou2s"/>
      </p:ext>
    </p:extLst>
  </p:cm>
  <p:cm authorId="0" idx="11" dt="2024-09-28T17:01:09.666">
    <p:pos x="3072" y="1814"/>
    <p:text>¿Les parece bien así? ¿o habría que decir "los Self" de sus partes, o algo así? Me falta un emoji de confusión...
1 total reaction
Sivakami Ashley reacted with 😅 at 2024-09-28 10:01 AM</p:text>
    <p:extLst>
      <p:ext uri="{C676402C-5697-4E1C-873F-D02D1690AC5C}">
        <p15:threadingInfo timeZoneBias="0"/>
      </p:ext>
      <p:ext uri="http://customooxmlschemas.google.com/">
        <go:slidesCustomData xmlns:go="http://customooxmlschemas.google.com/" commentPostId="AAABWAfoY7s"/>
      </p:ext>
    </p:extLs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2" dt="2024-09-28T17:10:37.593">
    <p:pos x="960" y="3379"/>
    <p:text>Para mayor coherencia con los sustantivos de los puntos anteriores: Capacidad para estar más plenamente en el momento presente
1 total reaction
Sivakami Ashley reacted with 👍 at 2024-09-28 10:10 AM</p:text>
    <p:extLst>
      <p:ext uri="{C676402C-5697-4E1C-873F-D02D1690AC5C}">
        <p15:threadingInfo timeZoneBias="0"/>
      </p:ext>
      <p:ext uri="http://customooxmlschemas.google.com/">
        <go:slidesCustomData xmlns:go="http://customooxmlschemas.google.com/" commentPostId="AAABWAfoY7o"/>
      </p:ext>
    </p:extLst>
  </p:cm>
  <p:cm authorId="0" idx="13" dt="2024-09-28T17:09:48.354">
    <p:pos x="3485" y="1526"/>
    <p:text>¿felicidad?</p:text>
    <p:extLst>
      <p:ext uri="{C676402C-5697-4E1C-873F-D02D1690AC5C}">
        <p15:threadingInfo timeZoneBias="0"/>
      </p:ext>
      <p:ext uri="http://customooxmlschemas.google.com/">
        <go:slidesCustomData xmlns:go="http://customooxmlschemas.google.com/" commentPostId="AAABWBCou10"/>
      </p:ext>
    </p:extLst>
  </p:cm>
  <p:cm authorId="1" idx="4" dt="2024-09-28T17:09:48.354">
    <p:pos x="3485" y="1526"/>
    <p:text>no tengo claro donde pondria la palabra "felicidad"</p:text>
    <p:extLst>
      <p:ext uri="{C676402C-5697-4E1C-873F-D02D1690AC5C}">
        <p15:threadingInfo timeZoneBias="0">
          <p15:parentCm authorId="0" idx="13"/>
        </p15:threadingInfo>
      </p:ext>
      <p:ext uri="http://customooxmlschemas.google.com/">
        <go:slidesCustomData xmlns:go="http://customooxmlschemas.google.com/" commentPostId="AAABWAR7RD0"/>
      </p:ext>
    </p:extLst>
  </p:cm>
  <p:cm authorId="0" idx="14" dt="2024-09-28T17:04:53.180">
    <p:pos x="3763" y="326"/>
    <p:text>Para que sea igual que la anterior: Self en todos los niveles (cont.)
1 total reaction
Sivakami Ashley reacted with 👍 at 2024-09-28 10:04 AM</p:text>
    <p:extLst>
      <p:ext uri="{C676402C-5697-4E1C-873F-D02D1690AC5C}">
        <p15:threadingInfo timeZoneBias="0"/>
      </p:ext>
      <p:ext uri="http://customooxmlschemas.google.com/">
        <go:slidesCustomData xmlns:go="http://customooxmlschemas.google.com/" commentPostId="AAABWBCou20"/>
      </p:ext>
    </p:extLst>
  </p:cm>
  <p:cm authorId="0" idx="15" dt="2024-09-28T17:05:21.736">
    <p:pos x="1613" y="826"/>
    <p:text>o "A nivel vertical"
1 total reaction
Sivakami Ashley reacted with 👍 at 2024-09-28 10:05 AM</p:text>
    <p:extLst>
      <p:ext uri="{C676402C-5697-4E1C-873F-D02D1690AC5C}">
        <p15:threadingInfo timeZoneBias="0"/>
      </p:ext>
      <p:ext uri="http://customooxmlschemas.google.com/">
        <go:slidesCustomData xmlns:go="http://customooxmlschemas.google.com/" commentPostId="AAABWBCou1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8736" cy="51274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023786" y="0"/>
            <a:ext cx="3078736" cy="512747"/>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715" y="4926086"/>
            <a:ext cx="5682634" cy="402920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721868"/>
            <a:ext cx="3078736" cy="51274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023786" y="9721868"/>
            <a:ext cx="3078736" cy="51274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0: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0: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1: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1: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2: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2: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3: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3: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4: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4: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5: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5: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6: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6: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7: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7: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8: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8: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9: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9: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0: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0: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1: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1: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2: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2: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3: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3: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3: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4: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5: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5: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6: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6: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7: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7: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8: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txBox="1"/>
          <p:nvPr>
            <p:ph idx="1" type="body"/>
          </p:nvPr>
        </p:nvSpPr>
        <p:spPr>
          <a:xfrm>
            <a:off x="710715" y="4926086"/>
            <a:ext cx="5682634" cy="402920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9:notes"/>
          <p:cNvSpPr/>
          <p:nvPr>
            <p:ph idx="2" type="sldImg"/>
          </p:nvPr>
        </p:nvSpPr>
        <p:spPr>
          <a:xfrm>
            <a:off x="482600" y="1279525"/>
            <a:ext cx="6138863"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grpSp>
        <p:nvGrpSpPr>
          <p:cNvPr id="27" name="Google Shape;27;p25"/>
          <p:cNvGrpSpPr/>
          <p:nvPr/>
        </p:nvGrpSpPr>
        <p:grpSpPr>
          <a:xfrm>
            <a:off x="0" y="-8467"/>
            <a:ext cx="12192000" cy="6866467"/>
            <a:chOff x="0" y="-8467"/>
            <a:chExt cx="12192000" cy="6866467"/>
          </a:xfrm>
        </p:grpSpPr>
        <p:sp>
          <p:nvSpPr>
            <p:cNvPr id="28" name="Google Shape;28;p25"/>
            <p:cNvSpPr/>
            <p:nvPr/>
          </p:nvSpPr>
          <p:spPr>
            <a:xfrm>
              <a:off x="0" y="-7862"/>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29" name="Google Shape;29;p25"/>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30" name="Google Shape;30;p25"/>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31" name="Google Shape;31;p25"/>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32" name="Google Shape;32;p25"/>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3" name="Google Shape;33;p25"/>
            <p:cNvSpPr/>
            <p:nvPr/>
          </p:nvSpPr>
          <p:spPr>
            <a:xfrm>
              <a:off x="8932333" y="3048000"/>
              <a:ext cx="3259667" cy="3810000"/>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5"/>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35" name="Google Shape;35;p25"/>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36" name="Google Shape;36;p25"/>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37" name="Google Shape;37;p25"/>
            <p:cNvSpPr/>
            <p:nvPr/>
          </p:nvSpPr>
          <p:spPr>
            <a:xfrm>
              <a:off x="10371666" y="3589867"/>
              <a:ext cx="1817159" cy="3268133"/>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 name="Google Shape;38;p25"/>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40" name="Google Shape;40;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4" name="Shape 94"/>
        <p:cNvGrpSpPr/>
        <p:nvPr/>
      </p:nvGrpSpPr>
      <p:grpSpPr>
        <a:xfrm>
          <a:off x="0" y="0"/>
          <a:ext cx="0" cy="0"/>
          <a:chOff x="0" y="0"/>
          <a:chExt cx="0" cy="0"/>
        </a:xfrm>
      </p:grpSpPr>
      <p:sp>
        <p:nvSpPr>
          <p:cNvPr id="95" name="Google Shape;95;p34"/>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4"/>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7" name="Google Shape;97;p3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0" name="Shape 100"/>
        <p:cNvGrpSpPr/>
        <p:nvPr/>
      </p:nvGrpSpPr>
      <p:grpSpPr>
        <a:xfrm>
          <a:off x="0" y="0"/>
          <a:ext cx="0" cy="0"/>
          <a:chOff x="0" y="0"/>
          <a:chExt cx="0" cy="0"/>
        </a:xfrm>
      </p:grpSpPr>
      <p:sp>
        <p:nvSpPr>
          <p:cNvPr id="101" name="Google Shape;101;p35"/>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5"/>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3" name="Google Shape;103;p35"/>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4" name="Google Shape;104;p3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35"/>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
        <p:nvSpPr>
          <p:cNvPr id="108" name="Google Shape;108;p35"/>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Tree>
  </p:cSld>
  <p:clrMapOvr>
    <a:masterClrMapping/>
  </p:clrMapOvr>
  <mc:AlternateContent>
    <mc:Choice Requires="p14">
      <p:transition spd="slow" p14:dur="15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9" name="Shape 109"/>
        <p:cNvGrpSpPr/>
        <p:nvPr/>
      </p:nvGrpSpPr>
      <p:grpSpPr>
        <a:xfrm>
          <a:off x="0" y="0"/>
          <a:ext cx="0" cy="0"/>
          <a:chOff x="0" y="0"/>
          <a:chExt cx="0" cy="0"/>
        </a:xfrm>
      </p:grpSpPr>
      <p:sp>
        <p:nvSpPr>
          <p:cNvPr id="110" name="Google Shape;110;p36"/>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6"/>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2" name="Google Shape;112;p3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5" name="Shape 115"/>
        <p:cNvGrpSpPr/>
        <p:nvPr/>
      </p:nvGrpSpPr>
      <p:grpSpPr>
        <a:xfrm>
          <a:off x="0" y="0"/>
          <a:ext cx="0" cy="0"/>
          <a:chOff x="0" y="0"/>
          <a:chExt cx="0" cy="0"/>
        </a:xfrm>
      </p:grpSpPr>
      <p:sp>
        <p:nvSpPr>
          <p:cNvPr id="116" name="Google Shape;116;p37"/>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7"/>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8" name="Google Shape;118;p37"/>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9" name="Google Shape;119;p3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37"/>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
        <p:nvSpPr>
          <p:cNvPr id="123" name="Google Shape;123;p37"/>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Tree>
  </p:cSld>
  <p:clrMapOvr>
    <a:masterClrMapping/>
  </p:clrMapOvr>
  <mc:AlternateContent>
    <mc:Choice Requires="p14">
      <p:transition spd="slow" p14:dur="15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4" name="Shape 124"/>
        <p:cNvGrpSpPr/>
        <p:nvPr/>
      </p:nvGrpSpPr>
      <p:grpSpPr>
        <a:xfrm>
          <a:off x="0" y="0"/>
          <a:ext cx="0" cy="0"/>
          <a:chOff x="0" y="0"/>
          <a:chExt cx="0" cy="0"/>
        </a:xfrm>
      </p:grpSpPr>
      <p:sp>
        <p:nvSpPr>
          <p:cNvPr id="125" name="Google Shape;125;p38"/>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8"/>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7" name="Google Shape;127;p38"/>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8" name="Google Shape;128;p3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3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9"/>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4" name="Google Shape;134;p3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40"/>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40"/>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0" name="Google Shape;140;p4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4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4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 name="Shape 43"/>
        <p:cNvGrpSpPr/>
        <p:nvPr/>
      </p:nvGrpSpPr>
      <p:grpSpPr>
        <a:xfrm>
          <a:off x="0" y="0"/>
          <a:ext cx="0" cy="0"/>
          <a:chOff x="0" y="0"/>
          <a:chExt cx="0" cy="0"/>
        </a:xfrm>
      </p:grpSpPr>
      <p:sp>
        <p:nvSpPr>
          <p:cNvPr id="44" name="Google Shape;44;p2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6" name="Google Shape;46;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3" name="Shape 53"/>
        <p:cNvGrpSpPr/>
        <p:nvPr/>
      </p:nvGrpSpPr>
      <p:grpSpPr>
        <a:xfrm>
          <a:off x="0" y="0"/>
          <a:ext cx="0" cy="0"/>
          <a:chOff x="0" y="0"/>
          <a:chExt cx="0" cy="0"/>
        </a:xfrm>
      </p:grpSpPr>
      <p:sp>
        <p:nvSpPr>
          <p:cNvPr id="54" name="Google Shape;54;p2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8"/>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6" name="Google Shape;56;p28"/>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7" name="Google Shape;57;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2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9"/>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3" name="Google Shape;63;p29"/>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4" name="Google Shape;64;p29"/>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5" name="Google Shape;65;p29"/>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6" name="Google Shape;66;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9" name="Shape 69"/>
        <p:cNvGrpSpPr/>
        <p:nvPr/>
      </p:nvGrpSpPr>
      <p:grpSpPr>
        <a:xfrm>
          <a:off x="0" y="0"/>
          <a:ext cx="0" cy="0"/>
          <a:chOff x="0" y="0"/>
          <a:chExt cx="0" cy="0"/>
        </a:xfrm>
      </p:grpSpPr>
      <p:sp>
        <p:nvSpPr>
          <p:cNvPr id="70" name="Google Shape;70;p30"/>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0"/>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72" name="Google Shape;72;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3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32"/>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2"/>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3" name="Google Shape;83;p32"/>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4" name="Google Shape;84;p3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33"/>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3"/>
          <p:cNvSpPr/>
          <p:nvPr>
            <p:ph idx="2" type="pic"/>
          </p:nvPr>
        </p:nvSpPr>
        <p:spPr>
          <a:xfrm>
            <a:off x="677334" y="609600"/>
            <a:ext cx="8596668" cy="3845718"/>
          </a:xfrm>
          <a:prstGeom prst="rect">
            <a:avLst/>
          </a:prstGeom>
          <a:noFill/>
          <a:ln>
            <a:noFill/>
          </a:ln>
        </p:spPr>
      </p:sp>
      <p:sp>
        <p:nvSpPr>
          <p:cNvPr id="90" name="Google Shape;90;p33"/>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1" name="Google Shape;91;p3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p3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15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24"/>
          <p:cNvGrpSpPr/>
          <p:nvPr/>
        </p:nvGrpSpPr>
        <p:grpSpPr>
          <a:xfrm>
            <a:off x="0" y="-8467"/>
            <a:ext cx="12192000" cy="6866467"/>
            <a:chOff x="0" y="-8467"/>
            <a:chExt cx="12192000" cy="6866467"/>
          </a:xfrm>
        </p:grpSpPr>
        <p:cxnSp>
          <p:nvCxnSpPr>
            <p:cNvPr id="11" name="Google Shape;11;p24"/>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12" name="Google Shape;12;p24"/>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13" name="Google Shape;13;p24"/>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4" name="Google Shape;14;p24"/>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24"/>
            <p:cNvSpPr/>
            <p:nvPr/>
          </p:nvSpPr>
          <p:spPr>
            <a:xfrm>
              <a:off x="8932333" y="3048000"/>
              <a:ext cx="3259667" cy="3810000"/>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4"/>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17" name="Google Shape;17;p24"/>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18" name="Google Shape;18;p24"/>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9" name="Google Shape;19;p24"/>
            <p:cNvSpPr/>
            <p:nvPr/>
          </p:nvSpPr>
          <p:spPr>
            <a:xfrm>
              <a:off x="10371666" y="3589867"/>
              <a:ext cx="1817159" cy="3268133"/>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4"/>
            <p:cNvSpPr/>
            <p:nvPr/>
          </p:nvSpPr>
          <p:spPr>
            <a:xfrm>
              <a:off x="0" y="4013200"/>
              <a:ext cx="448733" cy="2844800"/>
            </a:xfrm>
            <a:prstGeom prst="triangle">
              <a:avLst>
                <a:gd fmla="val 0" name="adj"/>
              </a:avLst>
            </a:prstGeom>
            <a:solidFill>
              <a:schemeClr val="accen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2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 name="Google Shape;22;p24"/>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mc:Choice Requires="p14">
      <p:transition spd="slow" p14:dur="15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comments" Target="../comments/comment9.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omments" Target="../comments/comment10.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omments" Target="../comments/comment11.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omments" Target="../comments/comment1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comments" Target="../comments/comment13.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omments" Target="../comments/comment14.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omments" Target="../comments/comment15.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omments" Target="../comments/comment16.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omments" Target="../comments/comment17.xml"/><Relationship Id="rId4" Type="http://schemas.openxmlformats.org/officeDocument/2006/relationships/image" Target="../media/image24.jpg"/><Relationship Id="rId5" Type="http://schemas.openxmlformats.org/officeDocument/2006/relationships/hyperlink" Target="about:blank" TargetMode="External"/><Relationship Id="rId6" Type="http://schemas.openxmlformats.org/officeDocument/2006/relationships/hyperlink" Target="https://creativecommons.org/licenses/by/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omments" Target="../comments/comment18.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comments" Target="../comments/comment19.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omments" Target="../comments/comment20.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omments" Target="../comments/comment4.xml"/><Relationship Id="rId4" Type="http://schemas.openxmlformats.org/officeDocument/2006/relationships/image" Target="../media/image5.png"/><Relationship Id="rId5" Type="http://schemas.openxmlformats.org/officeDocument/2006/relationships/hyperlink" Target="about:blank" TargetMode="External"/><Relationship Id="rId6"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omments" Target="../comments/comment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6.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7.xml"/><Relationship Id="rId4" Type="http://schemas.openxmlformats.org/officeDocument/2006/relationships/image" Target="../media/image2.jpg"/><Relationship Id="rId5"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comments" Target="../comments/comment8.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1"/>
          <p:cNvPicPr preferRelativeResize="0"/>
          <p:nvPr/>
        </p:nvPicPr>
        <p:blipFill rotWithShape="1">
          <a:blip r:embed="rId4">
            <a:alphaModFix/>
          </a:blip>
          <a:srcRect b="0" l="0" r="0" t="0"/>
          <a:stretch/>
        </p:blipFill>
        <p:spPr>
          <a:xfrm>
            <a:off x="56644" y="0"/>
            <a:ext cx="12135356" cy="6858000"/>
          </a:xfrm>
          <a:prstGeom prst="rect">
            <a:avLst/>
          </a:prstGeom>
          <a:noFill/>
          <a:ln>
            <a:noFill/>
          </a:ln>
        </p:spPr>
      </p:pic>
      <p:sp>
        <p:nvSpPr>
          <p:cNvPr id="148" name="Google Shape;148;p1"/>
          <p:cNvSpPr txBox="1"/>
          <p:nvPr>
            <p:ph type="ctrTitle"/>
          </p:nvPr>
        </p:nvSpPr>
        <p:spPr>
          <a:xfrm>
            <a:off x="2240854" y="1170622"/>
            <a:ext cx="7766936" cy="3402331"/>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rgbClr val="FFC000"/>
              </a:buClr>
              <a:buSzPct val="100000"/>
              <a:buFont typeface="Century Gothic"/>
              <a:buNone/>
            </a:pPr>
            <a:r>
              <a:rPr b="1" lang="en-US">
                <a:solidFill>
                  <a:srgbClr val="FFC000"/>
                </a:solidFill>
                <a:latin typeface="Century Gothic"/>
                <a:ea typeface="Century Gothic"/>
                <a:cs typeface="Century Gothic"/>
                <a:sym typeface="Century Gothic"/>
              </a:rPr>
              <a:t>-IFS-</a:t>
            </a:r>
            <a:br>
              <a:rPr b="1" lang="en-US">
                <a:latin typeface="Century Gothic"/>
                <a:ea typeface="Century Gothic"/>
                <a:cs typeface="Century Gothic"/>
                <a:sym typeface="Century Gothic"/>
              </a:rPr>
            </a:br>
            <a:r>
              <a:rPr b="1" lang="en-US">
                <a:solidFill>
                  <a:srgbClr val="FFC000"/>
                </a:solidFill>
                <a:latin typeface="Century Gothic"/>
                <a:ea typeface="Century Gothic"/>
                <a:cs typeface="Century Gothic"/>
                <a:sym typeface="Century Gothic"/>
              </a:rPr>
              <a:t>Un modelo psico-espiritual</a:t>
            </a:r>
            <a:br>
              <a:rPr b="1" lang="en-US">
                <a:latin typeface="Century Gothic"/>
                <a:ea typeface="Century Gothic"/>
                <a:cs typeface="Century Gothic"/>
                <a:sym typeface="Century Gothic"/>
              </a:rPr>
            </a:br>
            <a:r>
              <a:rPr b="1" lang="en-US" sz="3600">
                <a:solidFill>
                  <a:srgbClr val="FFC000"/>
                </a:solidFill>
                <a:latin typeface="Century Gothic"/>
                <a:ea typeface="Century Gothic"/>
                <a:cs typeface="Century Gothic"/>
                <a:sym typeface="Century Gothic"/>
              </a:rPr>
              <a:t> Metaperspectiva</a:t>
            </a:r>
            <a:br>
              <a:rPr lang="en-US"/>
            </a:br>
            <a:endParaRPr/>
          </a:p>
        </p:txBody>
      </p:sp>
      <p:sp>
        <p:nvSpPr>
          <p:cNvPr id="149" name="Google Shape;149;p1"/>
          <p:cNvSpPr txBox="1"/>
          <p:nvPr/>
        </p:nvSpPr>
        <p:spPr>
          <a:xfrm>
            <a:off x="3683636" y="4926351"/>
            <a:ext cx="4881300" cy="87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FFC000"/>
                </a:solidFill>
                <a:latin typeface="Century Gothic"/>
                <a:ea typeface="Century Gothic"/>
                <a:cs typeface="Century Gothic"/>
                <a:sym typeface="Century Gothic"/>
              </a:rPr>
              <a:t>Einat Avni Bronstein, </a:t>
            </a:r>
            <a:r>
              <a:rPr lang="en-US" sz="2300">
                <a:solidFill>
                  <a:srgbClr val="FFC000"/>
                </a:solidFill>
                <a:latin typeface="Century Gothic"/>
                <a:ea typeface="Century Gothic"/>
                <a:cs typeface="Century Gothic"/>
                <a:sym typeface="Century Gothic"/>
              </a:rPr>
              <a:t>Maestría</a:t>
            </a:r>
            <a:r>
              <a:rPr lang="en-US" sz="2300">
                <a:solidFill>
                  <a:srgbClr val="FFC000"/>
                </a:solidFill>
                <a:latin typeface="Century Gothic"/>
                <a:ea typeface="Century Gothic"/>
                <a:cs typeface="Century Gothic"/>
                <a:sym typeface="Century Gothic"/>
              </a:rPr>
              <a:t> en Trabajo Social</a:t>
            </a:r>
            <a:endParaRPr sz="900"/>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CFE"/>
            </a:gs>
            <a:gs pos="74000">
              <a:srgbClr val="B5E7F7"/>
            </a:gs>
            <a:gs pos="83000">
              <a:srgbClr val="B5E7F7"/>
            </a:gs>
            <a:gs pos="100000">
              <a:srgbClr val="CEEFFA"/>
            </a:gs>
          </a:gsLst>
          <a:lin ang="5400000" scaled="0"/>
        </a:gradFill>
      </p:bgPr>
    </p:bg>
    <p:spTree>
      <p:nvGrpSpPr>
        <p:cNvPr id="228" name="Shape 228"/>
        <p:cNvGrpSpPr/>
        <p:nvPr/>
      </p:nvGrpSpPr>
      <p:grpSpPr>
        <a:xfrm>
          <a:off x="0" y="0"/>
          <a:ext cx="0" cy="0"/>
          <a:chOff x="0" y="0"/>
          <a:chExt cx="0" cy="0"/>
        </a:xfrm>
      </p:grpSpPr>
      <p:sp>
        <p:nvSpPr>
          <p:cNvPr id="229" name="Google Shape;229;p10"/>
          <p:cNvSpPr txBox="1"/>
          <p:nvPr>
            <p:ph type="title"/>
          </p:nvPr>
        </p:nvSpPr>
        <p:spPr>
          <a:xfrm>
            <a:off x="204259" y="476885"/>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7030A0"/>
              </a:buClr>
              <a:buSzPts val="3600"/>
              <a:buFont typeface="Trebuchet MS"/>
              <a:buNone/>
            </a:pPr>
            <a:r>
              <a:rPr b="1" lang="en-US">
                <a:solidFill>
                  <a:srgbClr val="7030A0"/>
                </a:solidFill>
              </a:rPr>
              <a:t>El Self en todos los niveles </a:t>
            </a:r>
            <a:r>
              <a:rPr lang="en-US">
                <a:solidFill>
                  <a:srgbClr val="7030A0"/>
                </a:solidFill>
              </a:rPr>
              <a:t>(cont.)</a:t>
            </a:r>
            <a:endParaRPr>
              <a:solidFill>
                <a:srgbClr val="7030A0"/>
              </a:solidFill>
            </a:endParaRPr>
          </a:p>
        </p:txBody>
      </p:sp>
      <p:sp>
        <p:nvSpPr>
          <p:cNvPr id="230" name="Google Shape;230;p10"/>
          <p:cNvSpPr txBox="1"/>
          <p:nvPr>
            <p:ph idx="1" type="body"/>
          </p:nvPr>
        </p:nvSpPr>
        <p:spPr>
          <a:xfrm>
            <a:off x="314960" y="960120"/>
            <a:ext cx="6055360" cy="83756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2240"/>
              <a:buNone/>
            </a:pPr>
            <a:r>
              <a:rPr b="1" lang="en-US" sz="2800">
                <a:solidFill>
                  <a:srgbClr val="7030A0"/>
                </a:solidFill>
                <a:latin typeface="Calibri"/>
                <a:ea typeface="Calibri"/>
                <a:cs typeface="Calibri"/>
                <a:sym typeface="Calibri"/>
              </a:rPr>
              <a:t>A nivel vertical </a:t>
            </a:r>
            <a:r>
              <a:rPr b="1" lang="en-US" sz="2400">
                <a:solidFill>
                  <a:srgbClr val="7030A0"/>
                </a:solidFill>
                <a:latin typeface="Calibri"/>
                <a:ea typeface="Calibri"/>
                <a:cs typeface="Calibri"/>
                <a:sym typeface="Calibri"/>
              </a:rPr>
              <a:t>(hacia arriba </a:t>
            </a:r>
            <a:r>
              <a:rPr b="1" lang="en-US">
                <a:solidFill>
                  <a:srgbClr val="7030A0"/>
                </a:solidFill>
                <a:latin typeface="Calibri"/>
                <a:ea typeface="Calibri"/>
                <a:cs typeface="Calibri"/>
                <a:sym typeface="Calibri"/>
              </a:rPr>
              <a:t>y</a:t>
            </a:r>
            <a:r>
              <a:rPr b="1" lang="en-US">
                <a:solidFill>
                  <a:srgbClr val="7030A0"/>
                </a:solidFill>
                <a:latin typeface="Calibri"/>
                <a:ea typeface="Calibri"/>
                <a:cs typeface="Calibri"/>
                <a:sym typeface="Calibri"/>
              </a:rPr>
              <a:t> </a:t>
            </a:r>
            <a:r>
              <a:rPr b="1" lang="en-US" sz="2400">
                <a:solidFill>
                  <a:srgbClr val="7030A0"/>
                </a:solidFill>
                <a:latin typeface="Calibri"/>
                <a:ea typeface="Calibri"/>
                <a:cs typeface="Calibri"/>
                <a:sym typeface="Calibri"/>
              </a:rPr>
              <a:t>hacia abajo)</a:t>
            </a:r>
            <a:endParaRPr>
              <a:solidFill>
                <a:srgbClr val="7030A0"/>
              </a:solidFill>
            </a:endParaRPr>
          </a:p>
        </p:txBody>
      </p:sp>
      <p:pic>
        <p:nvPicPr>
          <p:cNvPr id="231" name="Google Shape;231;p10"/>
          <p:cNvPicPr preferRelativeResize="0"/>
          <p:nvPr>
            <p:ph idx="4" type="body"/>
          </p:nvPr>
        </p:nvPicPr>
        <p:blipFill rotWithShape="1">
          <a:blip r:embed="rId4">
            <a:alphaModFix/>
          </a:blip>
          <a:srcRect b="0" l="0" r="0" t="0"/>
          <a:stretch/>
        </p:blipFill>
        <p:spPr>
          <a:xfrm>
            <a:off x="6000637" y="0"/>
            <a:ext cx="6191363" cy="6858000"/>
          </a:xfrm>
          <a:prstGeom prst="rect">
            <a:avLst/>
          </a:prstGeom>
          <a:noFill/>
          <a:ln>
            <a:noFill/>
          </a:ln>
        </p:spPr>
      </p:pic>
      <p:sp>
        <p:nvSpPr>
          <p:cNvPr id="232" name="Google Shape;232;p10"/>
          <p:cNvSpPr txBox="1"/>
          <p:nvPr>
            <p:ph idx="2" type="body"/>
          </p:nvPr>
        </p:nvSpPr>
        <p:spPr>
          <a:xfrm>
            <a:off x="421110" y="1797604"/>
            <a:ext cx="5153554" cy="4393933"/>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SzPts val="800"/>
              <a:buNone/>
            </a:pPr>
            <a:r>
              <a:t/>
            </a:r>
            <a:endParaRPr b="1" sz="1000">
              <a:latin typeface="Calibri"/>
              <a:ea typeface="Calibri"/>
              <a:cs typeface="Calibri"/>
              <a:sym typeface="Calibri"/>
            </a:endParaRPr>
          </a:p>
          <a:p>
            <a:pPr indent="0" lvl="0" marL="0" rtl="0" algn="just">
              <a:spcBef>
                <a:spcPts val="1000"/>
              </a:spcBef>
              <a:spcAft>
                <a:spcPts val="0"/>
              </a:spcAft>
              <a:buSzPts val="1600"/>
              <a:buNone/>
            </a:pPr>
            <a:r>
              <a:rPr b="1" lang="en-US" sz="2000">
                <a:solidFill>
                  <a:srgbClr val="7030A0"/>
                </a:solidFill>
                <a:latin typeface="Calibri"/>
                <a:ea typeface="Calibri"/>
                <a:cs typeface="Calibri"/>
                <a:sym typeface="Calibri"/>
              </a:rPr>
              <a:t>Hacia arriba:</a:t>
            </a:r>
            <a:endParaRPr/>
          </a:p>
          <a:p>
            <a:pPr indent="-342900" lvl="0" marL="342900" rtl="0" algn="just">
              <a:spcBef>
                <a:spcPts val="1000"/>
              </a:spcBef>
              <a:spcAft>
                <a:spcPts val="0"/>
              </a:spcAft>
              <a:buSzPts val="1600"/>
              <a:buChar char="►"/>
            </a:pPr>
            <a:r>
              <a:rPr lang="en-US" sz="2000">
                <a:solidFill>
                  <a:srgbClr val="7030A0"/>
                </a:solidFill>
                <a:latin typeface="Calibri"/>
                <a:ea typeface="Calibri"/>
                <a:cs typeface="Calibri"/>
                <a:sym typeface="Calibri"/>
              </a:rPr>
              <a:t>Flujos de energía y luz, calma, gracia o dicha que parecen provenir de una fuente trascendente.</a:t>
            </a:r>
            <a:endParaRPr/>
          </a:p>
          <a:p>
            <a:pPr indent="-342900" lvl="0" marL="342900" rtl="0" algn="just">
              <a:spcBef>
                <a:spcPts val="1000"/>
              </a:spcBef>
              <a:spcAft>
                <a:spcPts val="0"/>
              </a:spcAft>
              <a:buSzPts val="1600"/>
              <a:buChar char="►"/>
            </a:pPr>
            <a:r>
              <a:rPr lang="en-US" sz="2000">
                <a:solidFill>
                  <a:srgbClr val="7030A0"/>
                </a:solidFill>
                <a:latin typeface="Calibri"/>
                <a:ea typeface="Calibri"/>
                <a:cs typeface="Calibri"/>
                <a:sym typeface="Calibri"/>
              </a:rPr>
              <a:t>Conexión con guías (sabios, ancestros, animales de poder, etc.)</a:t>
            </a:r>
            <a:endParaRPr/>
          </a:p>
          <a:p>
            <a:pPr indent="-342900" lvl="0" marL="342900" rtl="0" algn="just">
              <a:spcBef>
                <a:spcPts val="1000"/>
              </a:spcBef>
              <a:spcAft>
                <a:spcPts val="0"/>
              </a:spcAft>
              <a:buSzPts val="1600"/>
              <a:buChar char="►"/>
            </a:pPr>
            <a:r>
              <a:rPr lang="en-US" sz="2000">
                <a:solidFill>
                  <a:srgbClr val="7030A0"/>
                </a:solidFill>
                <a:latin typeface="Calibri"/>
                <a:ea typeface="Calibri"/>
                <a:cs typeface="Calibri"/>
                <a:sym typeface="Calibri"/>
              </a:rPr>
              <a:t>Interés creciente por temas espirituales</a:t>
            </a:r>
            <a:endParaRPr/>
          </a:p>
          <a:p>
            <a:pPr indent="-342900" lvl="0" marL="342900" rtl="0" algn="just">
              <a:spcBef>
                <a:spcPts val="1000"/>
              </a:spcBef>
              <a:spcAft>
                <a:spcPts val="0"/>
              </a:spcAft>
              <a:buSzPts val="1600"/>
              <a:buChar char="►"/>
            </a:pPr>
            <a:r>
              <a:rPr lang="en-US" sz="2000">
                <a:solidFill>
                  <a:srgbClr val="7030A0"/>
                </a:solidFill>
                <a:latin typeface="Calibri"/>
                <a:ea typeface="Calibri"/>
                <a:cs typeface="Calibri"/>
                <a:sym typeface="Calibri"/>
              </a:rPr>
              <a:t>Atracción por actividades altruistas que dan más sentido a la vida.</a:t>
            </a:r>
            <a:endParaRPr/>
          </a:p>
          <a:p>
            <a:pPr indent="-342900" lvl="0" marL="342900" rtl="0" algn="just">
              <a:spcBef>
                <a:spcPts val="1000"/>
              </a:spcBef>
              <a:spcAft>
                <a:spcPts val="0"/>
              </a:spcAft>
              <a:buSzPts val="1600"/>
              <a:buChar char="►"/>
            </a:pPr>
            <a:r>
              <a:rPr lang="en-US" sz="2000">
                <a:solidFill>
                  <a:srgbClr val="7030A0"/>
                </a:solidFill>
                <a:latin typeface="Calibri"/>
                <a:ea typeface="Calibri"/>
                <a:cs typeface="Calibri"/>
                <a:sym typeface="Calibri"/>
              </a:rPr>
              <a:t>Capacidad para </a:t>
            </a:r>
            <a:r>
              <a:rPr lang="en-US" sz="2000">
                <a:solidFill>
                  <a:srgbClr val="7030A0"/>
                </a:solidFill>
                <a:latin typeface="Calibri"/>
                <a:ea typeface="Calibri"/>
                <a:cs typeface="Calibri"/>
                <a:sym typeface="Calibri"/>
              </a:rPr>
              <a:t>estar más plenamente en el momento presente</a:t>
            </a:r>
            <a:endParaRPr/>
          </a:p>
        </p:txBody>
      </p:sp>
      <p:sp>
        <p:nvSpPr>
          <p:cNvPr id="233" name="Google Shape;233;p10"/>
          <p:cNvSpPr txBox="1"/>
          <p:nvPr>
            <p:ph idx="11" type="ftr"/>
          </p:nvPr>
        </p:nvSpPr>
        <p:spPr>
          <a:xfrm>
            <a:off x="675429" y="6492847"/>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Einat A. Bronstein, MSW</a:t>
            </a:r>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b="1" lang="en-US"/>
              <a:t>Self en todos los niveles </a:t>
            </a:r>
            <a:r>
              <a:rPr lang="en-US"/>
              <a:t>(cont.)</a:t>
            </a:r>
            <a:endParaRPr/>
          </a:p>
        </p:txBody>
      </p:sp>
      <p:pic>
        <p:nvPicPr>
          <p:cNvPr id="239" name="Google Shape;239;p11"/>
          <p:cNvPicPr preferRelativeResize="0"/>
          <p:nvPr/>
        </p:nvPicPr>
        <p:blipFill rotWithShape="1">
          <a:blip r:embed="rId4">
            <a:alphaModFix/>
          </a:blip>
          <a:srcRect b="0" l="0" r="0" t="0"/>
          <a:stretch/>
        </p:blipFill>
        <p:spPr>
          <a:xfrm>
            <a:off x="0" y="15240"/>
            <a:ext cx="12192000" cy="6858001"/>
          </a:xfrm>
          <a:prstGeom prst="rect">
            <a:avLst/>
          </a:prstGeom>
          <a:noFill/>
          <a:ln>
            <a:noFill/>
          </a:ln>
        </p:spPr>
      </p:pic>
      <p:sp>
        <p:nvSpPr>
          <p:cNvPr id="240" name="Google Shape;240;p11"/>
          <p:cNvSpPr txBox="1"/>
          <p:nvPr>
            <p:ph idx="1" type="body"/>
          </p:nvPr>
        </p:nvSpPr>
        <p:spPr>
          <a:xfrm>
            <a:off x="1947334" y="1930400"/>
            <a:ext cx="8596668" cy="3880773"/>
          </a:xfrm>
          <a:prstGeom prst="rect">
            <a:avLst/>
          </a:prstGeom>
          <a:noFill/>
          <a:ln>
            <a:noFill/>
          </a:ln>
        </p:spPr>
        <p:txBody>
          <a:bodyPr anchorCtr="0" anchor="t" bIns="45700" lIns="91425" spcFirstLastPara="1" rIns="91425" wrap="square" tIns="45700">
            <a:normAutofit lnSpcReduction="20000"/>
          </a:bodyPr>
          <a:lstStyle/>
          <a:p>
            <a:pPr indent="0" lvl="0" marL="0" rtl="0" algn="ctr">
              <a:spcBef>
                <a:spcPts val="0"/>
              </a:spcBef>
              <a:spcAft>
                <a:spcPts val="0"/>
              </a:spcAft>
              <a:buSzPts val="2800"/>
              <a:buNone/>
            </a:pPr>
            <a:r>
              <a:rPr b="1" lang="en-US" sz="3500" u="sng">
                <a:solidFill>
                  <a:schemeClr val="lt1"/>
                </a:solidFill>
                <a:latin typeface="Calibri"/>
                <a:ea typeface="Calibri"/>
                <a:cs typeface="Calibri"/>
                <a:sym typeface="Calibri"/>
              </a:rPr>
              <a:t>A nivel v</a:t>
            </a:r>
            <a:r>
              <a:rPr b="1" lang="en-US" sz="3500" u="sng">
                <a:solidFill>
                  <a:schemeClr val="lt1"/>
                </a:solidFill>
                <a:latin typeface="Calibri"/>
                <a:ea typeface="Calibri"/>
                <a:cs typeface="Calibri"/>
                <a:sym typeface="Calibri"/>
              </a:rPr>
              <a:t>ertical</a:t>
            </a:r>
            <a:endParaRPr b="1" sz="3500">
              <a:solidFill>
                <a:schemeClr val="lt1"/>
              </a:solidFill>
              <a:latin typeface="Calibri"/>
              <a:ea typeface="Calibri"/>
              <a:cs typeface="Calibri"/>
              <a:sym typeface="Calibri"/>
            </a:endParaRPr>
          </a:p>
          <a:p>
            <a:pPr indent="0" lvl="0" marL="0" rtl="0" algn="ctr">
              <a:spcBef>
                <a:spcPts val="1000"/>
              </a:spcBef>
              <a:spcAft>
                <a:spcPts val="0"/>
              </a:spcAft>
              <a:buSzPts val="2240"/>
              <a:buNone/>
            </a:pPr>
            <a:r>
              <a:rPr b="1" lang="en-US" sz="2800">
                <a:solidFill>
                  <a:schemeClr val="lt1"/>
                </a:solidFill>
                <a:latin typeface="Calibri"/>
                <a:ea typeface="Calibri"/>
                <a:cs typeface="Calibri"/>
                <a:sym typeface="Calibri"/>
              </a:rPr>
              <a:t>Hacia abajo:</a:t>
            </a:r>
            <a:endParaRPr/>
          </a:p>
          <a:p>
            <a:pPr indent="0" lvl="0" marL="342900" rtl="0" algn="ctr">
              <a:spcBef>
                <a:spcPts val="1000"/>
              </a:spcBef>
              <a:spcAft>
                <a:spcPts val="0"/>
              </a:spcAft>
              <a:buNone/>
            </a:pPr>
            <a:r>
              <a:t/>
            </a:r>
            <a:endParaRPr/>
          </a:p>
          <a:p>
            <a:pPr indent="-200660" lvl="0" marL="342900" rtl="0" algn="ctr">
              <a:spcBef>
                <a:spcPts val="1000"/>
              </a:spcBef>
              <a:spcAft>
                <a:spcPts val="0"/>
              </a:spcAft>
              <a:buSzPts val="2240"/>
              <a:buNone/>
            </a:pPr>
            <a:r>
              <a:rPr lang="en-US" sz="2800">
                <a:solidFill>
                  <a:schemeClr val="lt1"/>
                </a:solidFill>
                <a:latin typeface="Calibri"/>
                <a:ea typeface="Calibri"/>
                <a:cs typeface="Calibri"/>
                <a:sym typeface="Calibri"/>
              </a:rPr>
              <a:t>Se extiende hacia abajo hasta lo que podría considerarse el Self de la Tierra. Sentirse más enraizado, con un sentido de pertenencia en el mundo, más interesado y amante de la naturaleza, encontrando en la naturaleza un espacio espiritual y una fuente de inspiración.</a:t>
            </a:r>
            <a:endParaRPr sz="2800">
              <a:solidFill>
                <a:schemeClr val="lt1"/>
              </a:solidFill>
              <a:latin typeface="Calibri"/>
              <a:ea typeface="Calibri"/>
              <a:cs typeface="Calibri"/>
              <a:sym typeface="Calibri"/>
            </a:endParaRPr>
          </a:p>
          <a:p>
            <a:pPr indent="0" lvl="0" marL="0" rtl="0" algn="ctr">
              <a:spcBef>
                <a:spcPts val="1000"/>
              </a:spcBef>
              <a:spcAft>
                <a:spcPts val="0"/>
              </a:spcAft>
              <a:buSzPts val="1440"/>
              <a:buNone/>
            </a:pPr>
            <a:r>
              <a:t/>
            </a:r>
            <a:endParaRPr>
              <a:latin typeface="Calibri"/>
              <a:ea typeface="Calibri"/>
              <a:cs typeface="Calibri"/>
              <a:sym typeface="Calibri"/>
            </a:endParaRPr>
          </a:p>
          <a:p>
            <a:pPr indent="-251459" lvl="0" marL="342900" rtl="0" algn="ctr">
              <a:spcBef>
                <a:spcPts val="1000"/>
              </a:spcBef>
              <a:spcAft>
                <a:spcPts val="0"/>
              </a:spcAft>
              <a:buSzPts val="1440"/>
              <a:buNone/>
            </a:pPr>
            <a:r>
              <a:t/>
            </a:r>
            <a:endParaRPr/>
          </a:p>
        </p:txBody>
      </p:sp>
      <p:sp>
        <p:nvSpPr>
          <p:cNvPr id="241" name="Google Shape;241;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Einat A. Bronstein, RSU</a:t>
            </a:r>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CFE"/>
            </a:gs>
            <a:gs pos="74000">
              <a:srgbClr val="B5E7F7"/>
            </a:gs>
            <a:gs pos="83000">
              <a:srgbClr val="B5E7F7"/>
            </a:gs>
            <a:gs pos="100000">
              <a:srgbClr val="CEEFFA"/>
            </a:gs>
          </a:gsLst>
          <a:lin ang="5400000" scaled="0"/>
        </a:gradFill>
      </p:bgPr>
    </p:bg>
    <p:spTree>
      <p:nvGrpSpPr>
        <p:cNvPr id="245" name="Shape 245"/>
        <p:cNvGrpSpPr/>
        <p:nvPr/>
      </p:nvGrpSpPr>
      <p:grpSpPr>
        <a:xfrm>
          <a:off x="0" y="0"/>
          <a:ext cx="0" cy="0"/>
          <a:chOff x="0" y="0"/>
          <a:chExt cx="0" cy="0"/>
        </a:xfrm>
      </p:grpSpPr>
      <p:sp>
        <p:nvSpPr>
          <p:cNvPr id="246" name="Google Shape;246;p12"/>
          <p:cNvSpPr txBox="1"/>
          <p:nvPr>
            <p:ph type="title"/>
          </p:nvPr>
        </p:nvSpPr>
        <p:spPr>
          <a:xfrm>
            <a:off x="677334" y="609600"/>
            <a:ext cx="4549184"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a:t>Encarnar al Self</a:t>
            </a:r>
            <a:endParaRPr/>
          </a:p>
        </p:txBody>
      </p:sp>
      <p:sp>
        <p:nvSpPr>
          <p:cNvPr id="247" name="Google Shape;247;p12"/>
          <p:cNvSpPr txBox="1"/>
          <p:nvPr>
            <p:ph idx="1" type="body"/>
          </p:nvPr>
        </p:nvSpPr>
        <p:spPr>
          <a:xfrm>
            <a:off x="677545" y="1353185"/>
            <a:ext cx="5942330" cy="513969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520"/>
              <a:buChar char="►"/>
            </a:pPr>
            <a:r>
              <a:rPr lang="en-US" sz="1900">
                <a:latin typeface="Calibri"/>
                <a:ea typeface="Calibri"/>
                <a:cs typeface="Calibri"/>
                <a:sym typeface="Calibri"/>
              </a:rPr>
              <a:t>Sentirse </a:t>
            </a:r>
            <a:r>
              <a:rPr lang="en-US" sz="1900">
                <a:latin typeface="Calibri"/>
                <a:ea typeface="Calibri"/>
                <a:cs typeface="Calibri"/>
                <a:sym typeface="Calibri"/>
              </a:rPr>
              <a:t>más</a:t>
            </a:r>
            <a:r>
              <a:rPr lang="en-US" sz="1900">
                <a:latin typeface="Calibri"/>
                <a:ea typeface="Calibri"/>
                <a:cs typeface="Calibri"/>
                <a:sym typeface="Calibri"/>
              </a:rPr>
              <a:t> enraizado también se refiere a sentirse </a:t>
            </a:r>
            <a:r>
              <a:rPr b="1" lang="en-US" sz="1900">
                <a:latin typeface="Calibri"/>
                <a:ea typeface="Calibri"/>
                <a:cs typeface="Calibri"/>
                <a:sym typeface="Calibri"/>
              </a:rPr>
              <a:t>más</a:t>
            </a:r>
            <a:r>
              <a:rPr b="1" lang="en-US" sz="1900">
                <a:latin typeface="Calibri"/>
                <a:ea typeface="Calibri"/>
                <a:cs typeface="Calibri"/>
                <a:sym typeface="Calibri"/>
              </a:rPr>
              <a:t> en casa en nuestro cuerpo.</a:t>
            </a:r>
            <a:endParaRPr/>
          </a:p>
          <a:p>
            <a:pPr indent="-342900" lvl="0" marL="342900" rtl="0" algn="l">
              <a:spcBef>
                <a:spcPts val="1000"/>
              </a:spcBef>
              <a:spcAft>
                <a:spcPts val="0"/>
              </a:spcAft>
              <a:buSzPts val="1520"/>
              <a:buChar char="►"/>
            </a:pPr>
            <a:r>
              <a:rPr lang="en-US" sz="1900">
                <a:latin typeface="Calibri"/>
                <a:ea typeface="Calibri"/>
                <a:cs typeface="Calibri"/>
                <a:sym typeface="Calibri"/>
              </a:rPr>
              <a:t>Diferentes partes pueden tener ideas distintas e incluso polarizadas sobre cómo estar en el cuerpo</a:t>
            </a:r>
            <a:endParaRPr/>
          </a:p>
          <a:p>
            <a:pPr indent="-342900" lvl="0" marL="342900" rtl="0" algn="l">
              <a:spcBef>
                <a:spcPts val="1000"/>
              </a:spcBef>
              <a:spcAft>
                <a:spcPts val="0"/>
              </a:spcAft>
              <a:buSzPts val="1520"/>
              <a:buChar char="►"/>
            </a:pPr>
            <a:r>
              <a:rPr b="1" lang="en-US" sz="1900">
                <a:latin typeface="Calibri"/>
                <a:ea typeface="Calibri"/>
                <a:cs typeface="Calibri"/>
                <a:sym typeface="Calibri"/>
              </a:rPr>
              <a:t>El camino ascendente </a:t>
            </a:r>
            <a:r>
              <a:rPr lang="en-US" sz="1900">
                <a:latin typeface="Calibri"/>
                <a:ea typeface="Calibri"/>
                <a:cs typeface="Calibri"/>
                <a:sym typeface="Calibri"/>
              </a:rPr>
              <a:t>(Ken Wilber): las partes quieren evitar </a:t>
            </a:r>
            <a:r>
              <a:rPr lang="en-US" sz="1900">
                <a:latin typeface="Calibri"/>
                <a:ea typeface="Calibri"/>
                <a:cs typeface="Calibri"/>
                <a:sym typeface="Calibri"/>
              </a:rPr>
              <a:t>e</a:t>
            </a:r>
            <a:r>
              <a:rPr lang="en-US" sz="1900">
                <a:latin typeface="Calibri"/>
                <a:ea typeface="Calibri"/>
                <a:cs typeface="Calibri"/>
                <a:sym typeface="Calibri"/>
              </a:rPr>
              <a:t>l</a:t>
            </a:r>
            <a:r>
              <a:rPr lang="en-US" sz="1900">
                <a:latin typeface="Calibri"/>
                <a:ea typeface="Calibri"/>
                <a:cs typeface="Calibri"/>
                <a:sym typeface="Calibri"/>
              </a:rPr>
              <a:t> dolor ascendiendo por encima de las implicaciones físicas y terrenales de este mundo, y encontrar la paz en las esferas etéreas de la conciencia. Tienden a desvalorizar o incluso negar el cuerpo, los sentidos, la sexualidad, la Tierra, la carne.</a:t>
            </a:r>
            <a:endParaRPr sz="1900">
              <a:latin typeface="Calibri"/>
              <a:ea typeface="Calibri"/>
              <a:cs typeface="Calibri"/>
              <a:sym typeface="Calibri"/>
            </a:endParaRPr>
          </a:p>
          <a:p>
            <a:pPr indent="-342900" lvl="0" marL="342900" rtl="0" algn="l">
              <a:spcBef>
                <a:spcPts val="1000"/>
              </a:spcBef>
              <a:spcAft>
                <a:spcPts val="0"/>
              </a:spcAft>
              <a:buSzPts val="1520"/>
              <a:buChar char="►"/>
            </a:pPr>
            <a:r>
              <a:rPr lang="en-US" sz="1900">
                <a:latin typeface="Calibri"/>
                <a:ea typeface="Calibri"/>
                <a:cs typeface="Calibri"/>
                <a:sym typeface="Calibri"/>
              </a:rPr>
              <a:t>Esto p</a:t>
            </a:r>
            <a:r>
              <a:rPr lang="en-US" sz="1900">
                <a:latin typeface="Calibri"/>
                <a:ea typeface="Calibri"/>
                <a:cs typeface="Calibri"/>
                <a:sym typeface="Calibri"/>
              </a:rPr>
              <a:t>uede provocar en nosotros impaciencia e incluso desprecio hacia las luchas de nuestras partes "humanas" e intentar abandonarlas ascendiendo a "planos superiores”.</a:t>
            </a:r>
            <a:endParaRPr sz="1900">
              <a:latin typeface="Calibri"/>
              <a:ea typeface="Calibri"/>
              <a:cs typeface="Calibri"/>
              <a:sym typeface="Calibri"/>
            </a:endParaRPr>
          </a:p>
          <a:p>
            <a:pPr indent="-342900" lvl="0" marL="342900" rtl="0" algn="l">
              <a:spcBef>
                <a:spcPts val="1000"/>
              </a:spcBef>
              <a:spcAft>
                <a:spcPts val="0"/>
              </a:spcAft>
              <a:buSzPts val="1520"/>
              <a:buChar char="►"/>
            </a:pPr>
            <a:r>
              <a:rPr lang="en-US" sz="1900">
                <a:latin typeface="Calibri"/>
                <a:ea typeface="Calibri"/>
                <a:cs typeface="Calibri"/>
                <a:sym typeface="Calibri"/>
              </a:rPr>
              <a:t>Podría ser una forma de "bypass espiritual".</a:t>
            </a:r>
            <a:endParaRPr sz="2000">
              <a:latin typeface="Calibri"/>
              <a:ea typeface="Calibri"/>
              <a:cs typeface="Calibri"/>
              <a:sym typeface="Calibri"/>
            </a:endParaRPr>
          </a:p>
          <a:p>
            <a:pPr indent="-251459" lvl="0" marL="342900" rtl="0" algn="l">
              <a:spcBef>
                <a:spcPts val="1000"/>
              </a:spcBef>
              <a:spcAft>
                <a:spcPts val="0"/>
              </a:spcAft>
              <a:buSzPts val="1440"/>
              <a:buNone/>
            </a:pPr>
            <a:r>
              <a:t/>
            </a:r>
            <a:endParaRPr/>
          </a:p>
        </p:txBody>
      </p:sp>
      <p:pic>
        <p:nvPicPr>
          <p:cNvPr id="248" name="Google Shape;248;p12"/>
          <p:cNvPicPr preferRelativeResize="0"/>
          <p:nvPr>
            <p:ph idx="2" type="body"/>
          </p:nvPr>
        </p:nvPicPr>
        <p:blipFill rotWithShape="1">
          <a:blip r:embed="rId4">
            <a:alphaModFix/>
          </a:blip>
          <a:srcRect b="0" l="0" r="3486" t="0"/>
          <a:stretch/>
        </p:blipFill>
        <p:spPr>
          <a:xfrm>
            <a:off x="6867515" y="0"/>
            <a:ext cx="5338455" cy="6858000"/>
          </a:xfrm>
          <a:prstGeom prst="rect">
            <a:avLst/>
          </a:prstGeom>
          <a:noFill/>
          <a:ln>
            <a:noFill/>
          </a:ln>
        </p:spPr>
      </p:pic>
      <p:sp>
        <p:nvSpPr>
          <p:cNvPr id="249" name="Google Shape;249;p12"/>
          <p:cNvSpPr txBox="1"/>
          <p:nvPr>
            <p:ph idx="11" type="ftr"/>
          </p:nvPr>
        </p:nvSpPr>
        <p:spPr>
          <a:xfrm>
            <a:off x="677334" y="6492847"/>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Einat A. Bronstein, RSU</a:t>
            </a:r>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CFE"/>
            </a:gs>
            <a:gs pos="74000">
              <a:srgbClr val="B5E7F7"/>
            </a:gs>
            <a:gs pos="83000">
              <a:srgbClr val="B5E7F7"/>
            </a:gs>
            <a:gs pos="100000">
              <a:srgbClr val="CEEFFA"/>
            </a:gs>
          </a:gsLst>
          <a:lin ang="5400000" scaled="0"/>
        </a:gradFill>
      </p:bgPr>
    </p:bg>
    <p:spTree>
      <p:nvGrpSpPr>
        <p:cNvPr id="253" name="Shape 253"/>
        <p:cNvGrpSpPr/>
        <p:nvPr/>
      </p:nvGrpSpPr>
      <p:grpSpPr>
        <a:xfrm>
          <a:off x="0" y="0"/>
          <a:ext cx="0" cy="0"/>
          <a:chOff x="0" y="0"/>
          <a:chExt cx="0" cy="0"/>
        </a:xfrm>
      </p:grpSpPr>
      <p:sp>
        <p:nvSpPr>
          <p:cNvPr id="254" name="Google Shape;254;p13"/>
          <p:cNvSpPr txBox="1"/>
          <p:nvPr>
            <p:ph type="title"/>
          </p:nvPr>
        </p:nvSpPr>
        <p:spPr>
          <a:xfrm>
            <a:off x="677334" y="609600"/>
            <a:ext cx="4991946"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a:t>Encarnar al Self: (Cont.)</a:t>
            </a:r>
            <a:endParaRPr/>
          </a:p>
        </p:txBody>
      </p:sp>
      <p:sp>
        <p:nvSpPr>
          <p:cNvPr id="255" name="Google Shape;255;p13"/>
          <p:cNvSpPr txBox="1"/>
          <p:nvPr>
            <p:ph idx="1" type="body"/>
          </p:nvPr>
        </p:nvSpPr>
        <p:spPr>
          <a:xfrm>
            <a:off x="452388" y="2160589"/>
            <a:ext cx="5130266" cy="440384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b="1" lang="en-US" sz="1800">
                <a:latin typeface="Calibri"/>
                <a:ea typeface="Calibri"/>
                <a:cs typeface="Calibri"/>
                <a:sym typeface="Calibri"/>
              </a:rPr>
              <a:t>El camino descendente </a:t>
            </a:r>
            <a:r>
              <a:rPr lang="en-US" sz="1800">
                <a:latin typeface="Calibri"/>
                <a:ea typeface="Calibri"/>
                <a:cs typeface="Calibri"/>
                <a:sym typeface="Calibri"/>
              </a:rPr>
              <a:t>- partes que quieren deleitarse </a:t>
            </a:r>
            <a:r>
              <a:rPr lang="en-US">
                <a:latin typeface="Calibri"/>
                <a:ea typeface="Calibri"/>
                <a:cs typeface="Calibri"/>
                <a:sym typeface="Calibri"/>
              </a:rPr>
              <a:t>en </a:t>
            </a:r>
            <a:r>
              <a:rPr lang="en-US" sz="1800">
                <a:latin typeface="Calibri"/>
                <a:ea typeface="Calibri"/>
                <a:cs typeface="Calibri"/>
                <a:sym typeface="Calibri"/>
              </a:rPr>
              <a:t>los placeres terrenales. Celebran la Tierra, el cuerpo, los sentidos y, a menudo, la sexualidad. Encuentran al espíritu en cada amanecer, en cada salida de la luna, y practican su espiritualidad a través de su experiencia corporal. Las sensaciones y las emociones deben ser plenamente vividas y expresadas. </a:t>
            </a:r>
            <a:endParaRPr>
              <a:latin typeface="Calibri"/>
              <a:ea typeface="Calibri"/>
              <a:cs typeface="Calibri"/>
              <a:sym typeface="Calibri"/>
            </a:endParaRPr>
          </a:p>
          <a:p>
            <a:pPr indent="-342900" lvl="0" marL="342900" rtl="0" algn="l">
              <a:spcBef>
                <a:spcPts val="0"/>
              </a:spcBef>
              <a:spcAft>
                <a:spcPts val="0"/>
              </a:spcAft>
              <a:buSzPts val="1440"/>
              <a:buChar char="►"/>
            </a:pPr>
            <a:r>
              <a:t/>
            </a:r>
            <a:endParaRPr>
              <a:latin typeface="Calibri"/>
              <a:ea typeface="Calibri"/>
              <a:cs typeface="Calibri"/>
              <a:sym typeface="Calibri"/>
            </a:endParaRPr>
          </a:p>
          <a:p>
            <a:pPr indent="-342900" lvl="0" marL="342900" rtl="0" algn="l">
              <a:spcBef>
                <a:spcPts val="1000"/>
              </a:spcBef>
              <a:spcAft>
                <a:spcPts val="0"/>
              </a:spcAft>
              <a:buSzPts val="1440"/>
              <a:buFont typeface="Calibri"/>
              <a:buChar char="►"/>
            </a:pPr>
            <a:r>
              <a:rPr lang="en-US">
                <a:latin typeface="Calibri"/>
                <a:ea typeface="Calibri"/>
                <a:cs typeface="Calibri"/>
                <a:sym typeface="Calibri"/>
              </a:rPr>
              <a:t>Podría estar dando permiso a todos los impulsos de los bomberos e ignorando a las partes y a otras personas que se ven perjudicadas por esto.</a:t>
            </a:r>
            <a:endParaRPr>
              <a:latin typeface="Calibri"/>
              <a:ea typeface="Calibri"/>
              <a:cs typeface="Calibri"/>
              <a:sym typeface="Calibri"/>
            </a:endParaRPr>
          </a:p>
          <a:p>
            <a:pPr indent="-342900" lvl="0" marL="342900" rtl="0" algn="l">
              <a:spcBef>
                <a:spcPts val="1000"/>
              </a:spcBef>
              <a:spcAft>
                <a:spcPts val="0"/>
              </a:spcAft>
              <a:buSzPts val="1440"/>
              <a:buChar char="►"/>
            </a:pPr>
            <a:r>
              <a:rPr lang="en-US" sz="1800">
                <a:latin typeface="Calibri"/>
                <a:ea typeface="Calibri"/>
                <a:cs typeface="Calibri"/>
                <a:sym typeface="Calibri"/>
              </a:rPr>
              <a:t>Podría ser una forma de "bypass espiritual".</a:t>
            </a:r>
            <a:endParaRPr/>
          </a:p>
        </p:txBody>
      </p:sp>
      <p:pic>
        <p:nvPicPr>
          <p:cNvPr id="256" name="Google Shape;256;p13"/>
          <p:cNvPicPr preferRelativeResize="0"/>
          <p:nvPr>
            <p:ph idx="2" type="body"/>
          </p:nvPr>
        </p:nvPicPr>
        <p:blipFill rotWithShape="1">
          <a:blip r:embed="rId4">
            <a:alphaModFix/>
          </a:blip>
          <a:srcRect b="0" l="0" r="0" t="0"/>
          <a:stretch/>
        </p:blipFill>
        <p:spPr>
          <a:xfrm>
            <a:off x="5967663" y="-67376"/>
            <a:ext cx="6224337" cy="6925376"/>
          </a:xfrm>
          <a:prstGeom prst="rect">
            <a:avLst/>
          </a:prstGeom>
          <a:noFill/>
          <a:ln>
            <a:noFill/>
          </a:ln>
        </p:spPr>
      </p:pic>
      <p:sp>
        <p:nvSpPr>
          <p:cNvPr id="257" name="Google Shape;257;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Einat A. Bronstein, RSU</a:t>
            </a:r>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CFE"/>
            </a:gs>
            <a:gs pos="74000">
              <a:srgbClr val="B5E7F7"/>
            </a:gs>
            <a:gs pos="83000">
              <a:srgbClr val="B5E7F7"/>
            </a:gs>
            <a:gs pos="100000">
              <a:srgbClr val="CEEFFA"/>
            </a:gs>
          </a:gsLst>
          <a:lin ang="5400000" scaled="0"/>
        </a:gradFill>
      </p:bgPr>
    </p:bg>
    <p:spTree>
      <p:nvGrpSpPr>
        <p:cNvPr id="261" name="Shape 261"/>
        <p:cNvGrpSpPr/>
        <p:nvPr/>
      </p:nvGrpSpPr>
      <p:grpSpPr>
        <a:xfrm>
          <a:off x="0" y="0"/>
          <a:ext cx="0" cy="0"/>
          <a:chOff x="0" y="0"/>
          <a:chExt cx="0" cy="0"/>
        </a:xfrm>
      </p:grpSpPr>
      <p:sp>
        <p:nvSpPr>
          <p:cNvPr id="262" name="Google Shape;262;p14"/>
          <p:cNvSpPr txBox="1"/>
          <p:nvPr>
            <p:ph type="title"/>
          </p:nvPr>
        </p:nvSpPr>
        <p:spPr>
          <a:xfrm>
            <a:off x="325120" y="274320"/>
            <a:ext cx="5984240" cy="1656080"/>
          </a:xfrm>
          <a:prstGeom prst="rect">
            <a:avLst/>
          </a:prstGeom>
          <a:gradFill>
            <a:gsLst>
              <a:gs pos="0">
                <a:srgbClr val="F6FCFE"/>
              </a:gs>
              <a:gs pos="74000">
                <a:srgbClr val="B5E7F7"/>
              </a:gs>
              <a:gs pos="83000">
                <a:srgbClr val="B5E7F7"/>
              </a:gs>
              <a:gs pos="100000">
                <a:srgbClr val="CEEFFA"/>
              </a:gs>
            </a:gsLst>
            <a:lin ang="5400000" scaled="0"/>
          </a:gradFill>
          <a:ln>
            <a:noFill/>
          </a:ln>
        </p:spPr>
        <p:txBody>
          <a:bodyPr anchorCtr="0" anchor="t" bIns="45700" lIns="91425" spcFirstLastPara="1" rIns="91425" wrap="square" tIns="45700">
            <a:normAutofit/>
          </a:bodyPr>
          <a:lstStyle/>
          <a:p>
            <a:pPr indent="0" lvl="0" marL="0" rtl="0" algn="l">
              <a:spcBef>
                <a:spcPts val="0"/>
              </a:spcBef>
              <a:spcAft>
                <a:spcPts val="0"/>
              </a:spcAft>
              <a:buClr>
                <a:srgbClr val="0F7597"/>
              </a:buClr>
              <a:buSzPts val="3600"/>
              <a:buFont typeface="Trebuchet MS"/>
              <a:buNone/>
            </a:pPr>
            <a:r>
              <a:rPr lang="en-US" sz="3600">
                <a:solidFill>
                  <a:srgbClr val="0F7597"/>
                </a:solidFill>
                <a:latin typeface="Trebuchet MS"/>
                <a:ea typeface="Trebuchet MS"/>
                <a:cs typeface="Trebuchet MS"/>
                <a:sym typeface="Trebuchet MS"/>
              </a:rPr>
              <a:t>El enfoque IFS de l</a:t>
            </a:r>
            <a:r>
              <a:rPr lang="en-US">
                <a:solidFill>
                  <a:srgbClr val="0F7597"/>
                </a:solidFill>
              </a:rPr>
              <a:t>o</a:t>
            </a:r>
            <a:r>
              <a:rPr lang="en-US" sz="3600">
                <a:solidFill>
                  <a:srgbClr val="0F7597"/>
                </a:solidFill>
                <a:latin typeface="Trebuchet MS"/>
                <a:ea typeface="Trebuchet MS"/>
                <a:cs typeface="Trebuchet MS"/>
                <a:sym typeface="Trebuchet MS"/>
              </a:rPr>
              <a:t>s dos </a:t>
            </a:r>
            <a:r>
              <a:rPr lang="en-US">
                <a:solidFill>
                  <a:srgbClr val="0F7597"/>
                </a:solidFill>
              </a:rPr>
              <a:t>caminos</a:t>
            </a:r>
            <a:r>
              <a:rPr lang="en-US" sz="3600">
                <a:solidFill>
                  <a:srgbClr val="0F7597"/>
                </a:solidFill>
                <a:latin typeface="Trebuchet MS"/>
                <a:ea typeface="Trebuchet MS"/>
                <a:cs typeface="Trebuchet MS"/>
                <a:sym typeface="Trebuchet MS"/>
              </a:rPr>
              <a:t>:</a:t>
            </a:r>
            <a:endParaRPr>
              <a:solidFill>
                <a:srgbClr val="0F7597"/>
              </a:solidFill>
            </a:endParaRPr>
          </a:p>
        </p:txBody>
      </p:sp>
      <p:sp>
        <p:nvSpPr>
          <p:cNvPr id="263" name="Google Shape;263;p14"/>
          <p:cNvSpPr txBox="1"/>
          <p:nvPr>
            <p:ph idx="1" type="body"/>
          </p:nvPr>
        </p:nvSpPr>
        <p:spPr>
          <a:xfrm>
            <a:off x="325120" y="1570644"/>
            <a:ext cx="6055360" cy="4653280"/>
          </a:xfrm>
          <a:prstGeom prst="rect">
            <a:avLst/>
          </a:prstGeom>
          <a:gradFill>
            <a:gsLst>
              <a:gs pos="0">
                <a:srgbClr val="F6FCFE"/>
              </a:gs>
              <a:gs pos="74000">
                <a:srgbClr val="B5E7F7"/>
              </a:gs>
              <a:gs pos="83000">
                <a:srgbClr val="B5E7F7"/>
              </a:gs>
              <a:gs pos="100000">
                <a:srgbClr val="CEEFFA"/>
              </a:gs>
            </a:gsLst>
            <a:lin ang="5400000" scaled="0"/>
          </a:gradFill>
          <a:ln>
            <a:noFill/>
          </a:ln>
        </p:spPr>
        <p:txBody>
          <a:bodyPr anchorCtr="0" anchor="t" bIns="45700" lIns="91425" spcFirstLastPara="1" rIns="91425" wrap="square" tIns="45700">
            <a:normAutofit lnSpcReduction="20000"/>
          </a:bodyPr>
          <a:lstStyle/>
          <a:p>
            <a:pPr indent="0" lvl="0" marL="0" rtl="0" algn="l">
              <a:spcBef>
                <a:spcPts val="0"/>
              </a:spcBef>
              <a:spcAft>
                <a:spcPts val="0"/>
              </a:spcAft>
              <a:buSzPts val="1440"/>
              <a:buNone/>
            </a:pPr>
            <a:r>
              <a:rPr b="1" lang="en-US" sz="1800"/>
              <a:t>Un </a:t>
            </a:r>
            <a:r>
              <a:rPr b="1" lang="en-US"/>
              <a:t>camino </a:t>
            </a:r>
            <a:r>
              <a:rPr b="1" lang="en-US" sz="1800"/>
              <a:t>intermedi</a:t>
            </a:r>
            <a:r>
              <a:rPr b="1" lang="en-US"/>
              <a:t>o</a:t>
            </a:r>
            <a:r>
              <a:rPr b="1" lang="en-US" sz="1800"/>
              <a:t> </a:t>
            </a:r>
            <a:r>
              <a:rPr lang="en-US" sz="1800"/>
              <a:t>que se sitúa entre l</a:t>
            </a:r>
            <a:r>
              <a:rPr lang="en-US"/>
              <a:t>o</a:t>
            </a:r>
            <a:r>
              <a:rPr lang="en-US" sz="1800"/>
              <a:t>s dos y contiene elementos de amb</a:t>
            </a:r>
            <a:r>
              <a:rPr lang="en-US"/>
              <a:t>o</a:t>
            </a:r>
            <a:r>
              <a:rPr lang="en-US" sz="1800"/>
              <a:t>s</a:t>
            </a:r>
            <a:endParaRPr/>
          </a:p>
          <a:p>
            <a:pPr indent="0" lvl="0" marL="0" rtl="0" algn="l">
              <a:spcBef>
                <a:spcPts val="1000"/>
              </a:spcBef>
              <a:spcAft>
                <a:spcPts val="0"/>
              </a:spcAft>
              <a:buSzPts val="1440"/>
              <a:buNone/>
            </a:pPr>
            <a:r>
              <a:rPr b="1" lang="en-US" sz="1800"/>
              <a:t>Respecto al Camino Ascendente </a:t>
            </a:r>
            <a:r>
              <a:rPr lang="en-US" sz="1800"/>
              <a:t>- "Hemos venido a este mundo no para abandonarlo en cuanto podamos... sino para traer más Self a él - para crear más conexión tanto horizontal como vertical". (DS)</a:t>
            </a:r>
            <a:endParaRPr/>
          </a:p>
          <a:p>
            <a:pPr indent="0" lvl="0" marL="0" rtl="0" algn="l">
              <a:spcBef>
                <a:spcPts val="1000"/>
              </a:spcBef>
              <a:spcAft>
                <a:spcPts val="0"/>
              </a:spcAft>
              <a:buSzPts val="1440"/>
              <a:buNone/>
            </a:pPr>
            <a:r>
              <a:rPr lang="en-US" sz="1800"/>
              <a:t>"Si abrazamos a nuestras partes, en lugar de no hacerles caso o despreciarlas, se descargaran y se armonizarán con nuestro Se</a:t>
            </a:r>
            <a:r>
              <a:rPr lang="en-US"/>
              <a:t>lf</a:t>
            </a:r>
            <a:r>
              <a:rPr lang="en-US" sz="1800"/>
              <a:t>. Experimentarán la divinidad que hay en ellas". (DS)</a:t>
            </a:r>
            <a:endParaRPr/>
          </a:p>
          <a:p>
            <a:pPr indent="0" lvl="0" marL="0" rtl="0" algn="l">
              <a:spcBef>
                <a:spcPts val="1000"/>
              </a:spcBef>
              <a:spcAft>
                <a:spcPts val="0"/>
              </a:spcAft>
              <a:buSzPts val="1440"/>
              <a:buNone/>
            </a:pPr>
            <a:r>
              <a:rPr b="1" lang="en-US" sz="1800"/>
              <a:t>Respecto al Camino Descendente </a:t>
            </a:r>
            <a:r>
              <a:rPr lang="en-US" sz="1800"/>
              <a:t>- "Si encarnamos plenamente al Self, por definición estamos trayendo más de</a:t>
            </a:r>
            <a:r>
              <a:rPr lang="en-US"/>
              <a:t> </a:t>
            </a:r>
            <a:r>
              <a:rPr lang="en-US"/>
              <a:t>está</a:t>
            </a:r>
            <a:r>
              <a:rPr lang="en-US"/>
              <a:t> </a:t>
            </a:r>
            <a:r>
              <a:rPr lang="en-US"/>
              <a:t>energía</a:t>
            </a:r>
            <a:r>
              <a:rPr lang="en-US" sz="1800"/>
              <a:t> al mundo, así que en esa medida el objetivo de IFS es un objetivo descendente. Sin embargo, la plena encarnación no requiere la plena expresión corporal de cada parte extrema de nosotros”. (DS). </a:t>
            </a:r>
            <a:endParaRPr sz="1800"/>
          </a:p>
        </p:txBody>
      </p:sp>
      <p:pic>
        <p:nvPicPr>
          <p:cNvPr id="264" name="Google Shape;264;p14"/>
          <p:cNvPicPr preferRelativeResize="0"/>
          <p:nvPr>
            <p:ph idx="2" type="body"/>
          </p:nvPr>
        </p:nvPicPr>
        <p:blipFill rotWithShape="1">
          <a:blip r:embed="rId4">
            <a:alphaModFix/>
          </a:blip>
          <a:srcRect b="0" l="0" r="0" t="0"/>
          <a:stretch/>
        </p:blipFill>
        <p:spPr>
          <a:xfrm>
            <a:off x="6654800" y="0"/>
            <a:ext cx="5537200" cy="6857999"/>
          </a:xfrm>
          <a:prstGeom prst="rect">
            <a:avLst/>
          </a:prstGeom>
          <a:noFill/>
          <a:ln>
            <a:noFill/>
          </a:ln>
        </p:spPr>
      </p:pic>
      <p:sp>
        <p:nvSpPr>
          <p:cNvPr id="265" name="Google Shape;265;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Einat A. Bronstein, RSU</a:t>
            </a:r>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CFE"/>
            </a:gs>
            <a:gs pos="74000">
              <a:srgbClr val="B5E7F7"/>
            </a:gs>
            <a:gs pos="83000">
              <a:srgbClr val="B5E7F7"/>
            </a:gs>
            <a:gs pos="100000">
              <a:srgbClr val="CEEFFA"/>
            </a:gs>
          </a:gsLst>
          <a:lin ang="5400000" scaled="0"/>
        </a:gradFill>
      </p:bgPr>
    </p:bg>
    <p:spTree>
      <p:nvGrpSpPr>
        <p:cNvPr id="269" name="Shape 269"/>
        <p:cNvGrpSpPr/>
        <p:nvPr/>
      </p:nvGrpSpPr>
      <p:grpSpPr>
        <a:xfrm>
          <a:off x="0" y="0"/>
          <a:ext cx="0" cy="0"/>
          <a:chOff x="0" y="0"/>
          <a:chExt cx="0" cy="0"/>
        </a:xfrm>
      </p:grpSpPr>
      <p:sp>
        <p:nvSpPr>
          <p:cNvPr id="270" name="Google Shape;270;p1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F7597"/>
              </a:buClr>
              <a:buSzPts val="3600"/>
              <a:buFont typeface="Trebuchet MS"/>
              <a:buNone/>
            </a:pPr>
            <a:r>
              <a:rPr lang="en-US" sz="3600">
                <a:solidFill>
                  <a:srgbClr val="0F7597"/>
                </a:solidFill>
              </a:rPr>
              <a:t>Una vez descargad</a:t>
            </a:r>
            <a:r>
              <a:rPr lang="en-US">
                <a:solidFill>
                  <a:srgbClr val="0F7597"/>
                </a:solidFill>
              </a:rPr>
              <a:t>a</a:t>
            </a:r>
            <a:r>
              <a:rPr lang="en-US" sz="3600">
                <a:solidFill>
                  <a:srgbClr val="0F7597"/>
                </a:solidFill>
              </a:rPr>
              <a:t>:</a:t>
            </a:r>
            <a:endParaRPr/>
          </a:p>
        </p:txBody>
      </p:sp>
      <p:sp>
        <p:nvSpPr>
          <p:cNvPr id="271" name="Google Shape;271;p15"/>
          <p:cNvSpPr txBox="1"/>
          <p:nvPr>
            <p:ph idx="1" type="body"/>
          </p:nvPr>
        </p:nvSpPr>
        <p:spPr>
          <a:xfrm>
            <a:off x="677334" y="1447193"/>
            <a:ext cx="4184035" cy="4801207"/>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SzPts val="1440"/>
              <a:buNone/>
            </a:pPr>
            <a:r>
              <a:rPr lang="en-US" sz="1800"/>
              <a:t>La mayoría de las partes ya no anhelan la expresión física completa y son capaces de participar armoniosamente con el resto del sistema. </a:t>
            </a:r>
            <a:endParaRPr/>
          </a:p>
          <a:p>
            <a:pPr indent="0" lvl="0" marL="0" rtl="0" algn="l">
              <a:spcBef>
                <a:spcPts val="1000"/>
              </a:spcBef>
              <a:spcAft>
                <a:spcPts val="0"/>
              </a:spcAft>
              <a:buSzPts val="1440"/>
              <a:buNone/>
            </a:pPr>
            <a:r>
              <a:rPr lang="en-US" sz="1800"/>
              <a:t>Pueden hacerlo porque SU</a:t>
            </a:r>
            <a:r>
              <a:rPr lang="en-US"/>
              <a:t>S</a:t>
            </a:r>
            <a:r>
              <a:rPr lang="en-US" sz="1800"/>
              <a:t> S</a:t>
            </a:r>
            <a:r>
              <a:rPr lang="en-US"/>
              <a:t>elfs</a:t>
            </a:r>
            <a:r>
              <a:rPr lang="en-US" sz="1800"/>
              <a:t> están </a:t>
            </a:r>
            <a:r>
              <a:rPr lang="en-US"/>
              <a:t>liderando</a:t>
            </a:r>
            <a:r>
              <a:rPr lang="en-US" sz="1800"/>
              <a:t>.</a:t>
            </a:r>
            <a:endParaRPr sz="1800"/>
          </a:p>
          <a:p>
            <a:pPr indent="0" lvl="0" marL="0" rtl="0" algn="l">
              <a:spcBef>
                <a:spcPts val="1000"/>
              </a:spcBef>
              <a:spcAft>
                <a:spcPts val="0"/>
              </a:spcAft>
              <a:buSzPts val="1440"/>
              <a:buNone/>
            </a:pPr>
            <a:r>
              <a:t/>
            </a:r>
            <a:endParaRPr sz="1800"/>
          </a:p>
          <a:p>
            <a:pPr indent="0" lvl="0" marL="0" rtl="0" algn="ctr">
              <a:spcBef>
                <a:spcPts val="1000"/>
              </a:spcBef>
              <a:spcAft>
                <a:spcPts val="0"/>
              </a:spcAft>
              <a:buSzPts val="1920"/>
              <a:buNone/>
            </a:pPr>
            <a:r>
              <a:rPr b="1" lang="en-US" sz="2400">
                <a:solidFill>
                  <a:srgbClr val="00B0F0"/>
                </a:solidFill>
              </a:rPr>
              <a:t>La descarga de las partes</a:t>
            </a:r>
            <a:endParaRPr/>
          </a:p>
          <a:p>
            <a:pPr indent="0" lvl="0" marL="0" rtl="0" algn="ctr">
              <a:spcBef>
                <a:spcPts val="1000"/>
              </a:spcBef>
              <a:spcAft>
                <a:spcPts val="0"/>
              </a:spcAft>
              <a:buSzPts val="1920"/>
              <a:buNone/>
            </a:pPr>
            <a:r>
              <a:rPr b="1" lang="en-US" sz="2400">
                <a:solidFill>
                  <a:srgbClr val="00B0F0"/>
                </a:solidFill>
              </a:rPr>
              <a:t> Y </a:t>
            </a:r>
            <a:endParaRPr/>
          </a:p>
          <a:p>
            <a:pPr indent="0" lvl="0" marL="0" rtl="0" algn="ctr">
              <a:spcBef>
                <a:spcPts val="1000"/>
              </a:spcBef>
              <a:spcAft>
                <a:spcPts val="0"/>
              </a:spcAft>
              <a:buSzPts val="1920"/>
              <a:buNone/>
            </a:pPr>
            <a:r>
              <a:rPr b="1" lang="en-US" sz="2400">
                <a:solidFill>
                  <a:srgbClr val="00B0F0"/>
                </a:solidFill>
              </a:rPr>
              <a:t>la encarnación del Self traen una mayor conectividad en todos los niveles.</a:t>
            </a:r>
            <a:endParaRPr/>
          </a:p>
        </p:txBody>
      </p:sp>
      <p:pic>
        <p:nvPicPr>
          <p:cNvPr id="272" name="Google Shape;272;p15"/>
          <p:cNvPicPr preferRelativeResize="0"/>
          <p:nvPr>
            <p:ph idx="2" type="body"/>
          </p:nvPr>
        </p:nvPicPr>
        <p:blipFill rotWithShape="1">
          <a:blip r:embed="rId4">
            <a:alphaModFix/>
          </a:blip>
          <a:srcRect b="0" l="0" r="0" t="0"/>
          <a:stretch/>
        </p:blipFill>
        <p:spPr>
          <a:xfrm>
            <a:off x="6238240" y="0"/>
            <a:ext cx="5953759" cy="6858000"/>
          </a:xfrm>
          <a:prstGeom prst="rect">
            <a:avLst/>
          </a:prstGeom>
          <a:noFill/>
          <a:ln>
            <a:noFill/>
          </a:ln>
        </p:spPr>
      </p:pic>
      <p:sp>
        <p:nvSpPr>
          <p:cNvPr id="273" name="Google Shape;273;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Einat A. Bronstein, MSW</a:t>
            </a:r>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CFE"/>
            </a:gs>
            <a:gs pos="74000">
              <a:srgbClr val="B5E7F7"/>
            </a:gs>
            <a:gs pos="83000">
              <a:srgbClr val="B5E7F7"/>
            </a:gs>
            <a:gs pos="100000">
              <a:srgbClr val="CEEFFA"/>
            </a:gs>
          </a:gsLst>
          <a:lin ang="5400000" scaled="0"/>
        </a:gradFill>
      </p:bgPr>
    </p:bg>
    <p:spTree>
      <p:nvGrpSpPr>
        <p:cNvPr id="277" name="Shape 277"/>
        <p:cNvGrpSpPr/>
        <p:nvPr/>
      </p:nvGrpSpPr>
      <p:grpSpPr>
        <a:xfrm>
          <a:off x="0" y="0"/>
          <a:ext cx="0" cy="0"/>
          <a:chOff x="0" y="0"/>
          <a:chExt cx="0" cy="0"/>
        </a:xfrm>
      </p:grpSpPr>
      <p:sp>
        <p:nvSpPr>
          <p:cNvPr id="278" name="Google Shape;278;p16"/>
          <p:cNvSpPr txBox="1"/>
          <p:nvPr>
            <p:ph type="title"/>
          </p:nvPr>
        </p:nvSpPr>
        <p:spPr>
          <a:xfrm>
            <a:off x="186479" y="408305"/>
            <a:ext cx="6464611" cy="7571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F7597"/>
              </a:buClr>
              <a:buSzPts val="2800"/>
              <a:buFont typeface="Trebuchet MS"/>
              <a:buNone/>
            </a:pPr>
            <a:r>
              <a:rPr lang="en-US" sz="2800">
                <a:solidFill>
                  <a:srgbClr val="0F7597"/>
                </a:solidFill>
              </a:rPr>
              <a:t>¿Qué son las cargas desapegadas (UBs)?</a:t>
            </a:r>
            <a:endParaRPr sz="2800">
              <a:solidFill>
                <a:srgbClr val="0F7597"/>
              </a:solidFill>
            </a:endParaRPr>
          </a:p>
        </p:txBody>
      </p:sp>
      <p:sp>
        <p:nvSpPr>
          <p:cNvPr id="279" name="Google Shape;279;p16"/>
          <p:cNvSpPr txBox="1"/>
          <p:nvPr>
            <p:ph idx="1" type="body"/>
          </p:nvPr>
        </p:nvSpPr>
        <p:spPr>
          <a:xfrm>
            <a:off x="519219" y="1165063"/>
            <a:ext cx="5798111" cy="5072514"/>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sz="2000"/>
              <a:t>Creencias, energías o emociones extremas flotantes que pueden descargarse, en lugar de ser entidades espirituales que poseen a las personas y con las que se debe luchar.</a:t>
            </a:r>
            <a:endParaRPr sz="2000"/>
          </a:p>
          <a:p>
            <a:pPr indent="-342900" lvl="0" marL="342900" rtl="0" algn="l">
              <a:spcBef>
                <a:spcPts val="0"/>
              </a:spcBef>
              <a:spcAft>
                <a:spcPts val="0"/>
              </a:spcAft>
              <a:buSzPts val="1600"/>
              <a:buChar char="►"/>
            </a:pPr>
            <a:r>
              <a:t/>
            </a:r>
            <a:endParaRPr sz="2000"/>
          </a:p>
          <a:p>
            <a:pPr indent="-342900" lvl="0" marL="342900" rtl="0" algn="l">
              <a:spcBef>
                <a:spcPts val="1000"/>
              </a:spcBef>
              <a:spcAft>
                <a:spcPts val="0"/>
              </a:spcAft>
              <a:buSzPts val="1600"/>
              <a:buChar char="►"/>
            </a:pPr>
            <a:r>
              <a:rPr lang="en-US" sz="2000"/>
              <a:t>"Considero que las UBs son mucho menos parecidas a los humanos (aunque se pueda interactuar con ellas) que las partes. En cambio, creo que son la manifestación de creencias y emociones extremas que nuestra mente personifica. Enviarlos fuera del sistema lo antes posible parece funcionar bien."</a:t>
            </a:r>
            <a:endParaRPr/>
          </a:p>
          <a:p>
            <a:pPr indent="-342900" lvl="0" marL="342900" rtl="0" algn="l">
              <a:spcBef>
                <a:spcPts val="1000"/>
              </a:spcBef>
              <a:spcAft>
                <a:spcPts val="0"/>
              </a:spcAft>
              <a:buSzPts val="1600"/>
              <a:buChar char="►"/>
            </a:pPr>
            <a:r>
              <a:rPr lang="en-US" sz="2000"/>
              <a:t>Robert Falconer </a:t>
            </a:r>
            <a:r>
              <a:rPr i="1" lang="en-US" sz="2000"/>
              <a:t>THE OTHERS WITHIN </a:t>
            </a:r>
            <a:r>
              <a:rPr i="1" lang="en-US" sz="2000">
                <a:highlight>
                  <a:srgbClr val="999999"/>
                </a:highlight>
              </a:rPr>
              <a:t>US</a:t>
            </a:r>
            <a:endParaRPr>
              <a:highlight>
                <a:srgbClr val="999999"/>
              </a:highlight>
            </a:endParaRPr>
          </a:p>
        </p:txBody>
      </p:sp>
      <p:pic>
        <p:nvPicPr>
          <p:cNvPr id="280" name="Google Shape;280;p16"/>
          <p:cNvPicPr preferRelativeResize="0"/>
          <p:nvPr>
            <p:ph idx="2" type="body"/>
          </p:nvPr>
        </p:nvPicPr>
        <p:blipFill rotWithShape="1">
          <a:blip r:embed="rId4">
            <a:alphaModFix/>
          </a:blip>
          <a:srcRect b="0" l="0" r="0" t="0"/>
          <a:stretch/>
        </p:blipFill>
        <p:spPr>
          <a:xfrm>
            <a:off x="6651058" y="0"/>
            <a:ext cx="5540942" cy="6858000"/>
          </a:xfrm>
          <a:prstGeom prst="rect">
            <a:avLst/>
          </a:prstGeom>
          <a:noFill/>
          <a:ln>
            <a:noFill/>
          </a:ln>
        </p:spPr>
      </p:pic>
      <p:sp>
        <p:nvSpPr>
          <p:cNvPr id="281" name="Google Shape;281;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Einat A. Bronstein, RSU</a:t>
            </a:r>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CFE"/>
            </a:gs>
            <a:gs pos="74000">
              <a:srgbClr val="B5E7F7"/>
            </a:gs>
            <a:gs pos="83000">
              <a:srgbClr val="B5E7F7"/>
            </a:gs>
            <a:gs pos="100000">
              <a:srgbClr val="CEEFFA"/>
            </a:gs>
          </a:gsLst>
          <a:lin ang="5400000" scaled="0"/>
        </a:gradFill>
      </p:bgPr>
    </p:bg>
    <p:spTree>
      <p:nvGrpSpPr>
        <p:cNvPr id="285" name="Shape 285"/>
        <p:cNvGrpSpPr/>
        <p:nvPr/>
      </p:nvGrpSpPr>
      <p:grpSpPr>
        <a:xfrm>
          <a:off x="0" y="0"/>
          <a:ext cx="0" cy="0"/>
          <a:chOff x="0" y="0"/>
          <a:chExt cx="0" cy="0"/>
        </a:xfrm>
      </p:grpSpPr>
      <p:sp>
        <p:nvSpPr>
          <p:cNvPr id="286" name="Google Shape;286;p17"/>
          <p:cNvSpPr txBox="1"/>
          <p:nvPr>
            <p:ph type="title"/>
          </p:nvPr>
        </p:nvSpPr>
        <p:spPr>
          <a:xfrm>
            <a:off x="223526" y="216525"/>
            <a:ext cx="8208600" cy="7080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Trebuchet MS"/>
              <a:buNone/>
            </a:pPr>
            <a:r>
              <a:rPr lang="en-US"/>
              <a:t>Liberación de cargas desapegadas (UBs) </a:t>
            </a:r>
            <a:br>
              <a:rPr lang="en-US"/>
            </a:br>
            <a:endParaRPr/>
          </a:p>
        </p:txBody>
      </p:sp>
      <p:sp>
        <p:nvSpPr>
          <p:cNvPr id="287" name="Google Shape;287;p17"/>
          <p:cNvSpPr txBox="1"/>
          <p:nvPr>
            <p:ph idx="1" type="body"/>
          </p:nvPr>
        </p:nvSpPr>
        <p:spPr>
          <a:xfrm>
            <a:off x="223520" y="1177965"/>
            <a:ext cx="7953300" cy="5534100"/>
          </a:xfrm>
          <a:prstGeom prst="rect">
            <a:avLst/>
          </a:prstGeom>
          <a:noFill/>
          <a:ln>
            <a:noFill/>
          </a:ln>
        </p:spPr>
        <p:txBody>
          <a:bodyPr anchorCtr="0" anchor="t" bIns="45700" lIns="91425" spcFirstLastPara="1" rIns="91425" wrap="square" tIns="45700">
            <a:normAutofit lnSpcReduction="20000"/>
          </a:bodyPr>
          <a:lstStyle/>
          <a:p>
            <a:pPr indent="-342900" lvl="0" marL="342900" rtl="0" algn="l">
              <a:spcBef>
                <a:spcPts val="0"/>
              </a:spcBef>
              <a:spcAft>
                <a:spcPts val="0"/>
              </a:spcAft>
              <a:buSzPts val="1440"/>
              <a:buChar char="►"/>
            </a:pPr>
            <a:r>
              <a:rPr lang="en-US"/>
              <a:t>Sigue el mundo interior del cliente: creencias, imágenes y mitos.</a:t>
            </a:r>
            <a:endParaRPr/>
          </a:p>
          <a:p>
            <a:pPr indent="-342900" lvl="0" marL="342900" rtl="0" algn="l">
              <a:spcBef>
                <a:spcPts val="1000"/>
              </a:spcBef>
              <a:spcAft>
                <a:spcPts val="0"/>
              </a:spcAft>
              <a:buSzPts val="1440"/>
              <a:buAutoNum type="arabicPeriod"/>
            </a:pPr>
            <a:r>
              <a:rPr lang="en-US"/>
              <a:t>Trabaja con el miedo (el tuyo y el del cliente). "Si no tienes miedo, no puede hacerte daño". La curiosidad es esencial.</a:t>
            </a:r>
            <a:endParaRPr/>
          </a:p>
          <a:p>
            <a:pPr indent="-342900" lvl="0" marL="342900" rtl="0" algn="l">
              <a:spcBef>
                <a:spcPts val="1000"/>
              </a:spcBef>
              <a:spcAft>
                <a:spcPts val="0"/>
              </a:spcAft>
              <a:buSzPts val="1440"/>
              <a:buAutoNum type="arabicPeriod"/>
            </a:pPr>
            <a:r>
              <a:rPr lang="en-US"/>
              <a:t>Supone que es una parte hasta que se demuestre lo contrario. "¿Cuál es tu buena intención para ella?"; "¿Eres parte de ella?".</a:t>
            </a:r>
            <a:endParaRPr/>
          </a:p>
          <a:p>
            <a:pPr indent="-342900" lvl="0" marL="342900" rtl="0" algn="l">
              <a:spcBef>
                <a:spcPts val="1000"/>
              </a:spcBef>
              <a:spcAft>
                <a:spcPts val="0"/>
              </a:spcAft>
              <a:buSzPts val="1440"/>
              <a:buAutoNum type="arabicPeriod"/>
            </a:pPr>
            <a:r>
              <a:rPr lang="en-US"/>
              <a:t>Crea cierta distancia entre la persona y la carga desapegada. Una bola de luz. Observa cordones o conexiones.</a:t>
            </a:r>
            <a:endParaRPr/>
          </a:p>
          <a:p>
            <a:pPr indent="-342900" lvl="0" marL="342900" rtl="0" algn="l">
              <a:spcBef>
                <a:spcPts val="1000"/>
              </a:spcBef>
              <a:spcAft>
                <a:spcPts val="0"/>
              </a:spcAft>
              <a:buSzPts val="1440"/>
              <a:buAutoNum type="arabicPeriod"/>
            </a:pPr>
            <a:r>
              <a:rPr lang="en-US"/>
              <a:t>Ofrece sanación a la carga desapegada, "no estamos aquí para castigarte ni juzgarte; queremos enviarte a un lugar donde puedas sanar" (Los reinos donde se encuentran la sanación). Envíala fuera</a:t>
            </a:r>
            <a:endParaRPr/>
          </a:p>
          <a:p>
            <a:pPr indent="-342900" lvl="0" marL="342900" rtl="0" algn="l">
              <a:spcBef>
                <a:spcPts val="1000"/>
              </a:spcBef>
              <a:spcAft>
                <a:spcPts val="0"/>
              </a:spcAft>
              <a:buSzPts val="1440"/>
              <a:buAutoNum type="arabicPeriod"/>
            </a:pPr>
            <a:r>
              <a:rPr lang="en-US"/>
              <a:t>Reequilibra el sistema. "¿Alguien lo echa de menos por alguna razón?". Revisa todas las partes del sistema para asegurarte de que no haya quedado nada. Atiende a las partes que lo </a:t>
            </a:r>
            <a:r>
              <a:rPr lang="en-US"/>
              <a:t>están</a:t>
            </a:r>
            <a:r>
              <a:rPr lang="en-US"/>
              <a:t> pasando mal. </a:t>
            </a:r>
            <a:endParaRPr/>
          </a:p>
          <a:p>
            <a:pPr indent="-342900" lvl="0" marL="342900" rtl="0" algn="l">
              <a:spcBef>
                <a:spcPts val="1000"/>
              </a:spcBef>
              <a:spcAft>
                <a:spcPts val="0"/>
              </a:spcAft>
              <a:buSzPts val="1440"/>
              <a:buAutoNum type="arabicPeriod"/>
            </a:pPr>
            <a:r>
              <a:rPr lang="en-US"/>
              <a:t>Invita a los guías y a su</a:t>
            </a:r>
            <a:r>
              <a:rPr lang="en-US"/>
              <a:t> orientación sabia </a:t>
            </a:r>
            <a:endParaRPr/>
          </a:p>
          <a:p>
            <a:pPr indent="-342900" lvl="0" marL="342900" rtl="0" algn="l">
              <a:spcBef>
                <a:spcPts val="1000"/>
              </a:spcBef>
              <a:spcAft>
                <a:spcPts val="0"/>
              </a:spcAft>
              <a:buSzPts val="1440"/>
              <a:buAutoNum type="arabicPeriod"/>
            </a:pPr>
            <a:r>
              <a:rPr lang="en-US"/>
              <a:t>Trabajo de l</a:t>
            </a:r>
            <a:r>
              <a:rPr lang="en-US"/>
              <a:t>impieza: trabajo clásico de IFS con las partes que fueron impactadas por la presencia de la carga desapegada (vergüenza, miedo, aislamiento, duelo, etc.).</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p:txBody>
      </p:sp>
      <p:pic>
        <p:nvPicPr>
          <p:cNvPr id="288" name="Google Shape;288;p17"/>
          <p:cNvPicPr preferRelativeResize="0"/>
          <p:nvPr>
            <p:ph idx="2" type="body"/>
          </p:nvPr>
        </p:nvPicPr>
        <p:blipFill rotWithShape="1">
          <a:blip r:embed="rId4">
            <a:alphaModFix/>
          </a:blip>
          <a:srcRect b="0" l="0" r="0" t="0"/>
          <a:stretch/>
        </p:blipFill>
        <p:spPr>
          <a:xfrm>
            <a:off x="8307705" y="0"/>
            <a:ext cx="3884295" cy="6858000"/>
          </a:xfrm>
          <a:prstGeom prst="rect">
            <a:avLst/>
          </a:prstGeom>
          <a:noFill/>
          <a:ln>
            <a:noFill/>
          </a:ln>
        </p:spPr>
      </p:pic>
      <p:sp>
        <p:nvSpPr>
          <p:cNvPr id="289" name="Google Shape;289;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Einat A. Bronstein, RSU</a:t>
            </a:r>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CFE"/>
            </a:gs>
            <a:gs pos="74000">
              <a:srgbClr val="B5E7F7"/>
            </a:gs>
            <a:gs pos="83000">
              <a:srgbClr val="B5E7F7"/>
            </a:gs>
            <a:gs pos="100000">
              <a:srgbClr val="CEEFFA"/>
            </a:gs>
          </a:gsLst>
          <a:lin ang="5400000" scaled="0"/>
        </a:gradFill>
      </p:bgPr>
    </p:bg>
    <p:spTree>
      <p:nvGrpSpPr>
        <p:cNvPr id="293" name="Shape 293"/>
        <p:cNvGrpSpPr/>
        <p:nvPr/>
      </p:nvGrpSpPr>
      <p:grpSpPr>
        <a:xfrm>
          <a:off x="0" y="0"/>
          <a:ext cx="0" cy="0"/>
          <a:chOff x="0" y="0"/>
          <a:chExt cx="0" cy="0"/>
        </a:xfrm>
      </p:grpSpPr>
      <p:sp>
        <p:nvSpPr>
          <p:cNvPr id="294" name="Google Shape;294;p18"/>
          <p:cNvSpPr txBox="1"/>
          <p:nvPr>
            <p:ph type="title"/>
          </p:nvPr>
        </p:nvSpPr>
        <p:spPr>
          <a:xfrm>
            <a:off x="217600" y="337178"/>
            <a:ext cx="8596800" cy="886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F7597"/>
              </a:buClr>
              <a:buSzPts val="3200"/>
              <a:buFont typeface="Trebuchet MS"/>
              <a:buNone/>
            </a:pPr>
            <a:r>
              <a:rPr lang="en-US" sz="3200">
                <a:solidFill>
                  <a:srgbClr val="0F7597"/>
                </a:solidFill>
              </a:rPr>
              <a:t>Cuando las personas encarnan al Self:</a:t>
            </a:r>
            <a:endParaRPr/>
          </a:p>
        </p:txBody>
      </p:sp>
      <p:sp>
        <p:nvSpPr>
          <p:cNvPr id="295" name="Google Shape;295;p18"/>
          <p:cNvSpPr txBox="1"/>
          <p:nvPr>
            <p:ph idx="1" type="body"/>
          </p:nvPr>
        </p:nvSpPr>
        <p:spPr>
          <a:xfrm>
            <a:off x="372859" y="1064948"/>
            <a:ext cx="6079200" cy="49059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760"/>
              <a:buChar char="►"/>
            </a:pPr>
            <a:r>
              <a:rPr b="1" lang="en-US" sz="2200"/>
              <a:t>Pueden estar en Self </a:t>
            </a:r>
            <a:r>
              <a:rPr lang="en-US" sz="2200"/>
              <a:t>sin limitaciones.</a:t>
            </a:r>
            <a:endParaRPr/>
          </a:p>
          <a:p>
            <a:pPr indent="-342900" lvl="0" marL="342900" rtl="0" algn="l">
              <a:spcBef>
                <a:spcPts val="1000"/>
              </a:spcBef>
              <a:spcAft>
                <a:spcPts val="0"/>
              </a:spcAft>
              <a:buSzPts val="1760"/>
              <a:buChar char="►"/>
            </a:pPr>
            <a:r>
              <a:rPr lang="en-US" sz="2200"/>
              <a:t>Pueden conectar desde su Self con </a:t>
            </a:r>
            <a:r>
              <a:rPr lang="en-US" sz="2200"/>
              <a:t>él</a:t>
            </a:r>
            <a:r>
              <a:rPr lang="en-US" sz="2200"/>
              <a:t> Self de los demás. </a:t>
            </a:r>
            <a:endParaRPr/>
          </a:p>
          <a:p>
            <a:pPr indent="-342900" lvl="0" marL="342900" rtl="0" algn="l">
              <a:spcBef>
                <a:spcPts val="1000"/>
              </a:spcBef>
              <a:spcAft>
                <a:spcPts val="0"/>
              </a:spcAft>
              <a:buSzPts val="1760"/>
              <a:buChar char="►"/>
            </a:pPr>
            <a:r>
              <a:rPr lang="en-US" sz="2200"/>
              <a:t>Se nutren de esa conexión y ya no necesitan manipular a los demás de diferentes maneras, sino que simplemente disfrutan estar con ellos.</a:t>
            </a:r>
            <a:endParaRPr/>
          </a:p>
          <a:p>
            <a:pPr indent="-342900" lvl="0" marL="342900" rtl="0" algn="l">
              <a:spcBef>
                <a:spcPts val="1000"/>
              </a:spcBef>
              <a:spcAft>
                <a:spcPts val="0"/>
              </a:spcAft>
              <a:buSzPts val="1760"/>
              <a:buChar char="►"/>
            </a:pPr>
            <a:r>
              <a:rPr lang="en-US" sz="2200"/>
              <a:t>También se vuelven </a:t>
            </a:r>
            <a:r>
              <a:rPr lang="en-US" sz="2200"/>
              <a:t>más</a:t>
            </a:r>
            <a:r>
              <a:rPr lang="en-US" sz="2200"/>
              <a:t> comprometidos a reducir el sufrimiento de cualquier forma que puedan. </a:t>
            </a:r>
            <a:endParaRPr/>
          </a:p>
          <a:p>
            <a:pPr indent="-342900" lvl="0" marL="342900" rtl="0" algn="l">
              <a:spcBef>
                <a:spcPts val="1000"/>
              </a:spcBef>
              <a:spcAft>
                <a:spcPts val="0"/>
              </a:spcAft>
              <a:buSzPts val="1760"/>
              <a:buChar char="►"/>
            </a:pPr>
            <a:r>
              <a:rPr lang="en-US" sz="2200"/>
              <a:t>"Cada vez que el Self se conecta con el Self de otro, conlleva a un mayor compromiso de proteger esa conexión a todos los niveles". (DS)</a:t>
            </a:r>
            <a:endParaRPr sz="2200"/>
          </a:p>
          <a:p>
            <a:pPr indent="-261620" lvl="0" marL="342900" rtl="0" algn="l">
              <a:spcBef>
                <a:spcPts val="1000"/>
              </a:spcBef>
              <a:spcAft>
                <a:spcPts val="0"/>
              </a:spcAft>
              <a:buSzPts val="1280"/>
              <a:buNone/>
            </a:pPr>
            <a:r>
              <a:t/>
            </a:r>
            <a:endParaRPr sz="1600"/>
          </a:p>
        </p:txBody>
      </p:sp>
      <p:pic>
        <p:nvPicPr>
          <p:cNvPr id="296" name="Google Shape;296;p18"/>
          <p:cNvPicPr preferRelativeResize="0"/>
          <p:nvPr>
            <p:ph idx="2" type="body"/>
          </p:nvPr>
        </p:nvPicPr>
        <p:blipFill rotWithShape="1">
          <a:blip r:embed="rId4">
            <a:alphaModFix/>
          </a:blip>
          <a:srcRect b="0" l="0" r="0" t="0"/>
          <a:stretch/>
        </p:blipFill>
        <p:spPr>
          <a:xfrm>
            <a:off x="7335521" y="0"/>
            <a:ext cx="4856478" cy="6858000"/>
          </a:xfrm>
          <a:prstGeom prst="rect">
            <a:avLst/>
          </a:prstGeom>
          <a:noFill/>
          <a:ln>
            <a:noFill/>
          </a:ln>
        </p:spPr>
      </p:pic>
      <p:sp>
        <p:nvSpPr>
          <p:cNvPr id="297" name="Google Shape;297;p18"/>
          <p:cNvSpPr txBox="1"/>
          <p:nvPr/>
        </p:nvSpPr>
        <p:spPr>
          <a:xfrm>
            <a:off x="8520112" y="5811837"/>
            <a:ext cx="3671887"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dk1"/>
                </a:solidFill>
                <a:latin typeface="Trebuchet MS"/>
                <a:ea typeface="Trebuchet MS"/>
                <a:cs typeface="Trebuchet MS"/>
                <a:sym typeface="Trebuchet MS"/>
                <a:hlinkClick r:id="rId5">
                  <a:extLst>
                    <a:ext uri="{A12FA001-AC4F-418D-AE19-62706E023703}">
                      <ahyp:hlinkClr val="tx"/>
                    </a:ext>
                  </a:extLst>
                </a:hlinkClick>
              </a:rPr>
              <a:t>Esta foto </a:t>
            </a:r>
            <a:r>
              <a:rPr lang="en-US" sz="900">
                <a:solidFill>
                  <a:schemeClr val="dk1"/>
                </a:solidFill>
                <a:latin typeface="Trebuchet MS"/>
                <a:ea typeface="Trebuchet MS"/>
                <a:cs typeface="Trebuchet MS"/>
                <a:sym typeface="Trebuchet MS"/>
              </a:rPr>
              <a:t>de Autor desconocido está bajo licencia </a:t>
            </a:r>
            <a:r>
              <a:rPr lang="en-US" sz="900" u="sng">
                <a:solidFill>
                  <a:schemeClr val="dk1"/>
                </a:solidFill>
                <a:latin typeface="Trebuchet MS"/>
                <a:ea typeface="Trebuchet MS"/>
                <a:cs typeface="Trebuchet MS"/>
                <a:sym typeface="Trebuchet MS"/>
                <a:hlinkClick r:id="rId6">
                  <a:extLst>
                    <a:ext uri="{A12FA001-AC4F-418D-AE19-62706E023703}">
                      <ahyp:hlinkClr val="tx"/>
                    </a:ext>
                  </a:extLst>
                </a:hlinkClick>
              </a:rPr>
              <a:t>CC BY</a:t>
            </a:r>
            <a:endParaRPr sz="900">
              <a:solidFill>
                <a:schemeClr val="dk1"/>
              </a:solidFill>
              <a:latin typeface="Trebuchet MS"/>
              <a:ea typeface="Trebuchet MS"/>
              <a:cs typeface="Trebuchet MS"/>
              <a:sym typeface="Trebuchet MS"/>
            </a:endParaRPr>
          </a:p>
        </p:txBody>
      </p:sp>
      <p:sp>
        <p:nvSpPr>
          <p:cNvPr id="298" name="Google Shape;298;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Einat A. Bronstein, RSU</a:t>
            </a:r>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19"/>
          <p:cNvPicPr preferRelativeResize="0"/>
          <p:nvPr/>
        </p:nvPicPr>
        <p:blipFill rotWithShape="1">
          <a:blip r:embed="rId4">
            <a:alphaModFix/>
          </a:blip>
          <a:srcRect b="0" l="0" r="0" t="0"/>
          <a:stretch/>
        </p:blipFill>
        <p:spPr>
          <a:xfrm>
            <a:off x="0" y="0"/>
            <a:ext cx="12283440" cy="6857999"/>
          </a:xfrm>
          <a:prstGeom prst="rect">
            <a:avLst/>
          </a:prstGeom>
          <a:noFill/>
          <a:ln>
            <a:noFill/>
          </a:ln>
        </p:spPr>
      </p:pic>
      <p:sp>
        <p:nvSpPr>
          <p:cNvPr id="304" name="Google Shape;304;p19"/>
          <p:cNvSpPr txBox="1"/>
          <p:nvPr>
            <p:ph idx="1" type="body"/>
          </p:nvPr>
        </p:nvSpPr>
        <p:spPr>
          <a:xfrm>
            <a:off x="789678" y="-267037"/>
            <a:ext cx="8596668" cy="6655698"/>
          </a:xfrm>
          <a:prstGeom prst="rect">
            <a:avLst/>
          </a:prstGeom>
          <a:noFill/>
          <a:ln>
            <a:noFill/>
          </a:ln>
        </p:spPr>
        <p:txBody>
          <a:bodyPr anchorCtr="0" anchor="t" bIns="45700" lIns="91425" spcFirstLastPara="1" rIns="91425" wrap="square" tIns="45700">
            <a:normAutofit/>
          </a:bodyPr>
          <a:lstStyle/>
          <a:p>
            <a:pPr indent="-220980" lvl="0" marL="342900" rtl="0" algn="l">
              <a:spcBef>
                <a:spcPts val="0"/>
              </a:spcBef>
              <a:spcAft>
                <a:spcPts val="0"/>
              </a:spcAft>
              <a:buSzPts val="1920"/>
              <a:buNone/>
            </a:pPr>
            <a:r>
              <a:t/>
            </a:r>
            <a:endParaRPr sz="2400"/>
          </a:p>
          <a:p>
            <a:pPr indent="0" lvl="0" marL="0" rtl="0" algn="l">
              <a:spcBef>
                <a:spcPts val="1000"/>
              </a:spcBef>
              <a:spcAft>
                <a:spcPts val="0"/>
              </a:spcAft>
              <a:buSzPts val="3200"/>
              <a:buNone/>
            </a:pPr>
            <a:r>
              <a:rPr b="1" lang="en-US" sz="4000">
                <a:solidFill>
                  <a:srgbClr val="00B0F0"/>
                </a:solidFill>
              </a:rPr>
              <a:t>LAS CARGAS COMO LECCIONES</a:t>
            </a:r>
            <a:endParaRPr/>
          </a:p>
          <a:p>
            <a:pPr indent="0" lvl="0" marL="0" rtl="0" algn="l">
              <a:spcBef>
                <a:spcPts val="1000"/>
              </a:spcBef>
              <a:spcAft>
                <a:spcPts val="0"/>
              </a:spcAft>
              <a:buSzPts val="1920"/>
              <a:buNone/>
            </a:pPr>
            <a:r>
              <a:t/>
            </a:r>
            <a:endParaRPr sz="2400">
              <a:solidFill>
                <a:srgbClr val="00B0F0"/>
              </a:solidFill>
            </a:endParaRPr>
          </a:p>
          <a:p>
            <a:pPr indent="-342900" lvl="0" marL="342900" rtl="0" algn="l">
              <a:spcBef>
                <a:spcPts val="1000"/>
              </a:spcBef>
              <a:spcAft>
                <a:spcPts val="0"/>
              </a:spcAft>
              <a:buSzPts val="2240"/>
              <a:buChar char="►"/>
            </a:pPr>
            <a:r>
              <a:t/>
            </a:r>
            <a:endParaRPr b="1" sz="2800">
              <a:solidFill>
                <a:srgbClr val="BEEAF8"/>
              </a:solidFill>
            </a:endParaRPr>
          </a:p>
          <a:p>
            <a:pPr indent="-342900" lvl="0" marL="342900" rtl="0" algn="l">
              <a:spcBef>
                <a:spcPts val="1000"/>
              </a:spcBef>
              <a:spcAft>
                <a:spcPts val="0"/>
              </a:spcAft>
              <a:buSzPts val="2240"/>
              <a:buChar char="►"/>
            </a:pPr>
            <a:r>
              <a:rPr b="1" lang="en-US" sz="2800">
                <a:solidFill>
                  <a:srgbClr val="BEEAF8"/>
                </a:solidFill>
              </a:rPr>
              <a:t>Ayudar a nuestras partes a sanar no sólo reduce nuestro sufrimiento, sino que también nos ayuda a transformar y realinear nuestras vidas.</a:t>
            </a:r>
            <a:endParaRPr b="1" sz="2800">
              <a:solidFill>
                <a:srgbClr val="BEEAF8"/>
              </a:solidFill>
            </a:endParaRPr>
          </a:p>
          <a:p>
            <a:pPr indent="-342900" lvl="0" marL="342900" rtl="0" algn="l">
              <a:spcBef>
                <a:spcPts val="1000"/>
              </a:spcBef>
              <a:spcAft>
                <a:spcPts val="0"/>
              </a:spcAft>
              <a:buSzPts val="2240"/>
              <a:buChar char="►"/>
            </a:pPr>
            <a:r>
              <a:rPr b="1" lang="en-US" sz="2800">
                <a:solidFill>
                  <a:srgbClr val="BEEAF8"/>
                </a:solidFill>
              </a:rPr>
              <a:t>El proceso de la descarga puede permitirnos adquirir una metaperspectiva sobre la </a:t>
            </a:r>
            <a:r>
              <a:rPr b="1" lang="en-US" sz="2800">
                <a:solidFill>
                  <a:srgbClr val="BEEAF8"/>
                </a:solidFill>
              </a:rPr>
              <a:t>trayectoria</a:t>
            </a:r>
            <a:r>
              <a:rPr b="1" lang="en-US" sz="2800">
                <a:solidFill>
                  <a:srgbClr val="BEEAF8"/>
                </a:solidFill>
              </a:rPr>
              <a:t>  de nuestra vida, lo que proporciona descubrimientos esclarecedores y una conciencia reveladora sobre nuestro camino hacia adelante. </a:t>
            </a:r>
            <a:endParaRPr/>
          </a:p>
        </p:txBody>
      </p:sp>
      <p:sp>
        <p:nvSpPr>
          <p:cNvPr id="305" name="Google Shape;305;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Einat A. Bronstein, MSW</a:t>
            </a:r>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t/>
            </a:r>
            <a:endParaRPr/>
          </a:p>
        </p:txBody>
      </p:sp>
      <p:pic>
        <p:nvPicPr>
          <p:cNvPr id="155" name="Google Shape;155;p2"/>
          <p:cNvPicPr preferRelativeResize="0"/>
          <p:nvPr>
            <p:ph idx="1" type="body"/>
          </p:nvPr>
        </p:nvPicPr>
        <p:blipFill rotWithShape="1">
          <a:blip r:embed="rId4">
            <a:alphaModFix/>
          </a:blip>
          <a:srcRect b="0" l="0" r="0" t="0"/>
          <a:stretch/>
        </p:blipFill>
        <p:spPr>
          <a:xfrm>
            <a:off x="15241" y="0"/>
            <a:ext cx="12192000" cy="6858000"/>
          </a:xfrm>
          <a:prstGeom prst="rect">
            <a:avLst/>
          </a:prstGeom>
          <a:noFill/>
          <a:ln>
            <a:noFill/>
          </a:ln>
        </p:spPr>
      </p:pic>
      <p:sp>
        <p:nvSpPr>
          <p:cNvPr id="156" name="Google Shape;156;p2"/>
          <p:cNvSpPr txBox="1"/>
          <p:nvPr/>
        </p:nvSpPr>
        <p:spPr>
          <a:xfrm>
            <a:off x="223520" y="492036"/>
            <a:ext cx="11003280" cy="206210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Trebuchet MS"/>
                <a:ea typeface="Trebuchet MS"/>
                <a:cs typeface="Trebuchet MS"/>
                <a:sym typeface="Trebuchet MS"/>
              </a:rPr>
              <a:t>El propósito de IFS desde una perspectiva espiritual</a:t>
            </a:r>
            <a:br>
              <a:rPr b="1" lang="en-US" sz="3200">
                <a:solidFill>
                  <a:schemeClr val="dk1"/>
                </a:solidFill>
                <a:latin typeface="Trebuchet MS"/>
                <a:ea typeface="Trebuchet MS"/>
                <a:cs typeface="Trebuchet MS"/>
                <a:sym typeface="Trebuchet MS"/>
              </a:rPr>
            </a:br>
            <a:r>
              <a:rPr b="1" lang="en-US" sz="3200">
                <a:solidFill>
                  <a:schemeClr val="dk1"/>
                </a:solidFill>
                <a:latin typeface="Trebuchet MS"/>
                <a:ea typeface="Trebuchet MS"/>
                <a:cs typeface="Trebuchet MS"/>
                <a:sym typeface="Trebuchet MS"/>
              </a:rPr>
              <a:t> O </a:t>
            </a:r>
            <a:br>
              <a:rPr b="1" lang="en-US" sz="3200">
                <a:solidFill>
                  <a:schemeClr val="dk1"/>
                </a:solidFill>
                <a:latin typeface="Trebuchet MS"/>
                <a:ea typeface="Trebuchet MS"/>
                <a:cs typeface="Trebuchet MS"/>
                <a:sym typeface="Trebuchet MS"/>
              </a:rPr>
            </a:br>
            <a:r>
              <a:rPr b="1" lang="en-US" sz="3200">
                <a:solidFill>
                  <a:schemeClr val="dk1"/>
                </a:solidFill>
                <a:latin typeface="Trebuchet MS"/>
                <a:ea typeface="Trebuchet MS"/>
                <a:cs typeface="Trebuchet MS"/>
                <a:sym typeface="Trebuchet MS"/>
              </a:rPr>
              <a:t>Cómo afecta el proceso terapéutico IFS a nuestra espiritualidad:</a:t>
            </a:r>
            <a:endParaRPr sz="3200">
              <a:solidFill>
                <a:schemeClr val="dk1"/>
              </a:solidFill>
              <a:latin typeface="Trebuchet MS"/>
              <a:ea typeface="Trebuchet MS"/>
              <a:cs typeface="Trebuchet MS"/>
              <a:sym typeface="Trebuchet MS"/>
            </a:endParaRPr>
          </a:p>
        </p:txBody>
      </p:sp>
      <p:sp>
        <p:nvSpPr>
          <p:cNvPr id="157" name="Google Shape;157;p2"/>
          <p:cNvSpPr txBox="1"/>
          <p:nvPr/>
        </p:nvSpPr>
        <p:spPr>
          <a:xfrm>
            <a:off x="1584960" y="2616442"/>
            <a:ext cx="9204900" cy="3570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2400"/>
              <a:buFont typeface="Trebuchet MS"/>
              <a:buNone/>
            </a:pPr>
            <a:r>
              <a:rPr b="1" lang="en-US" sz="2400">
                <a:solidFill>
                  <a:schemeClr val="dk1"/>
                </a:solidFill>
                <a:latin typeface="Trebuchet MS"/>
                <a:ea typeface="Trebuchet MS"/>
                <a:cs typeface="Trebuchet MS"/>
                <a:sym typeface="Trebuchet MS"/>
              </a:rPr>
              <a:t>Ayuda a las personas a sanar sus partes para que puedan: </a:t>
            </a:r>
            <a:endParaRPr/>
          </a:p>
          <a:p>
            <a:pPr indent="0" lvl="0" marL="0" marR="0" rtl="0" algn="just">
              <a:spcBef>
                <a:spcPts val="0"/>
              </a:spcBef>
              <a:spcAft>
                <a:spcPts val="0"/>
              </a:spcAft>
              <a:buClr>
                <a:schemeClr val="dk1"/>
              </a:buClr>
              <a:buSzPts val="1800"/>
              <a:buFont typeface="Trebuchet MS"/>
              <a:buNone/>
            </a:pPr>
            <a:r>
              <a:t/>
            </a:r>
            <a:endParaRPr b="1" sz="1800">
              <a:solidFill>
                <a:schemeClr val="dk1"/>
              </a:solidFill>
              <a:latin typeface="Trebuchet MS"/>
              <a:ea typeface="Trebuchet MS"/>
              <a:cs typeface="Trebuchet MS"/>
              <a:sym typeface="Trebuchet MS"/>
            </a:endParaRPr>
          </a:p>
          <a:p>
            <a:pPr indent="0" lvl="0" marL="0" marR="0" rtl="0" algn="just">
              <a:spcBef>
                <a:spcPts val="0"/>
              </a:spcBef>
              <a:spcAft>
                <a:spcPts val="0"/>
              </a:spcAft>
              <a:buClr>
                <a:schemeClr val="dk1"/>
              </a:buClr>
              <a:buSzPts val="1200"/>
              <a:buFont typeface="Trebuchet MS"/>
              <a:buNone/>
            </a:pPr>
            <a:r>
              <a:t/>
            </a:r>
            <a:endParaRPr b="1" sz="1200">
              <a:solidFill>
                <a:schemeClr val="dk1"/>
              </a:solidFill>
              <a:latin typeface="Trebuchet MS"/>
              <a:ea typeface="Trebuchet MS"/>
              <a:cs typeface="Trebuchet MS"/>
              <a:sym typeface="Trebuchet MS"/>
            </a:endParaRPr>
          </a:p>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Trebuchet MS"/>
                <a:ea typeface="Trebuchet MS"/>
                <a:cs typeface="Trebuchet MS"/>
                <a:sym typeface="Trebuchet MS"/>
              </a:rPr>
              <a:t>Reducir la protección que limita su capacidad de conectar y les hace creer que están separados. </a:t>
            </a:r>
            <a:endParaRPr sz="2400">
              <a:solidFill>
                <a:schemeClr val="dk1"/>
              </a:solidFill>
              <a:latin typeface="Trebuchet MS"/>
              <a:ea typeface="Trebuchet MS"/>
              <a:cs typeface="Trebuchet MS"/>
              <a:sym typeface="Trebuchet MS"/>
            </a:endParaRPr>
          </a:p>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Trebuchet MS"/>
                <a:ea typeface="Trebuchet MS"/>
                <a:cs typeface="Trebuchet MS"/>
                <a:sym typeface="Trebuchet MS"/>
              </a:rPr>
              <a:t>Aprender lecciones relacionadas con una mayor conexión.</a:t>
            </a:r>
            <a:endParaRPr/>
          </a:p>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Trebuchet MS"/>
                <a:ea typeface="Trebuchet MS"/>
                <a:cs typeface="Trebuchet MS"/>
                <a:sym typeface="Trebuchet MS"/>
              </a:rPr>
              <a:t>Aumentar la conectividad en todas las dimensiones. </a:t>
            </a:r>
            <a:endParaRPr/>
          </a:p>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Trebuchet MS"/>
                <a:ea typeface="Trebuchet MS"/>
                <a:cs typeface="Trebuchet MS"/>
                <a:sym typeface="Trebuchet MS"/>
              </a:rPr>
              <a:t>Traer más Self al mundo.</a:t>
            </a:r>
            <a:endParaRPr/>
          </a:p>
          <a:p>
            <a:pPr indent="-190500" lvl="0" marL="342900" marR="0" rtl="0" algn="just">
              <a:spcBef>
                <a:spcPts val="0"/>
              </a:spcBef>
              <a:spcAft>
                <a:spcPts val="0"/>
              </a:spcAft>
              <a:buClr>
                <a:schemeClr val="dk1"/>
              </a:buClr>
              <a:buSzPts val="2400"/>
              <a:buFont typeface="Noto Sans Symbols"/>
              <a:buNone/>
            </a:pPr>
            <a:r>
              <a:t/>
            </a:r>
            <a:endParaRPr sz="2400">
              <a:solidFill>
                <a:schemeClr val="dk1"/>
              </a:solidFill>
              <a:latin typeface="Trebuchet MS"/>
              <a:ea typeface="Trebuchet MS"/>
              <a:cs typeface="Trebuchet MS"/>
              <a:sym typeface="Trebuchet MS"/>
            </a:endParaRPr>
          </a:p>
          <a:p>
            <a:pPr indent="0" lvl="0" marL="0" marR="0" rtl="0" algn="ctr">
              <a:spcBef>
                <a:spcPts val="0"/>
              </a:spcBef>
              <a:spcAft>
                <a:spcPts val="0"/>
              </a:spcAft>
              <a:buClr>
                <a:srgbClr val="0070C0"/>
              </a:buClr>
              <a:buSzPts val="2800"/>
              <a:buFont typeface="Trebuchet MS"/>
              <a:buNone/>
            </a:pPr>
            <a:r>
              <a:rPr b="1" lang="en-US" sz="2800">
                <a:solidFill>
                  <a:srgbClr val="0070C0"/>
                </a:solidFill>
                <a:latin typeface="Trebuchet MS"/>
                <a:ea typeface="Trebuchet MS"/>
                <a:cs typeface="Trebuchet MS"/>
                <a:sym typeface="Trebuchet MS"/>
              </a:rPr>
              <a:t>Aumentar la conectividad es el principal objetivo</a:t>
            </a:r>
            <a:endParaRPr/>
          </a:p>
        </p:txBody>
      </p:sp>
      <p:sp>
        <p:nvSpPr>
          <p:cNvPr id="158" name="Google Shape;158;p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Einat A. Bronstein, RSU</a:t>
            </a:r>
            <a:endParaRPr/>
          </a:p>
        </p:txBody>
      </p:sp>
    </p:spTree>
  </p:cSld>
  <p:clrMapOvr>
    <a:masterClrMapping/>
  </p:clrMapOvr>
  <mc:AlternateContent>
    <mc:Choice Requires="p14">
      <p:transition spd="slow" p14:dur="15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p20"/>
          <p:cNvPicPr preferRelativeResize="0"/>
          <p:nvPr/>
        </p:nvPicPr>
        <p:blipFill rotWithShape="1">
          <a:blip r:embed="rId4">
            <a:alphaModFix/>
          </a:blip>
          <a:srcRect b="0" l="0" r="0" t="0"/>
          <a:stretch/>
        </p:blipFill>
        <p:spPr>
          <a:xfrm>
            <a:off x="30480" y="0"/>
            <a:ext cx="12192000" cy="6858000"/>
          </a:xfrm>
          <a:prstGeom prst="rect">
            <a:avLst/>
          </a:prstGeom>
          <a:noFill/>
          <a:ln>
            <a:noFill/>
          </a:ln>
        </p:spPr>
      </p:pic>
      <p:sp>
        <p:nvSpPr>
          <p:cNvPr id="311" name="Google Shape;311;p20"/>
          <p:cNvSpPr txBox="1"/>
          <p:nvPr/>
        </p:nvSpPr>
        <p:spPr>
          <a:xfrm>
            <a:off x="517890" y="819961"/>
            <a:ext cx="9046800" cy="6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lt1"/>
                </a:solidFill>
                <a:latin typeface="Trebuchet MS"/>
                <a:ea typeface="Trebuchet MS"/>
                <a:cs typeface="Trebuchet MS"/>
                <a:sym typeface="Trebuchet MS"/>
              </a:rPr>
              <a:t>Cuando</a:t>
            </a:r>
            <a:r>
              <a:rPr lang="en-US" sz="2600">
                <a:solidFill>
                  <a:schemeClr val="lt1"/>
                </a:solidFill>
                <a:latin typeface="Trebuchet MS"/>
                <a:ea typeface="Trebuchet MS"/>
                <a:cs typeface="Trebuchet MS"/>
                <a:sym typeface="Trebuchet MS"/>
              </a:rPr>
              <a:t> nos hemos </a:t>
            </a:r>
            <a:r>
              <a:rPr lang="en-US" sz="2600">
                <a:solidFill>
                  <a:schemeClr val="lt1"/>
                </a:solidFill>
                <a:latin typeface="Trebuchet MS"/>
                <a:ea typeface="Trebuchet MS"/>
                <a:cs typeface="Trebuchet MS"/>
                <a:sym typeface="Trebuchet MS"/>
              </a:rPr>
              <a:t>conectado lo suficiente con nuestro dolor, cuando hemos escuchado las historias del dolor y lo hemos descargado lo suficiente, podemos obtener una nueva perspectiva con respecto a nuestro sufrimiento.</a:t>
            </a:r>
            <a:endParaRPr/>
          </a:p>
          <a:p>
            <a:pPr indent="0" lvl="0" marL="0" marR="0" rtl="0" algn="l">
              <a:spcBef>
                <a:spcPts val="0"/>
              </a:spcBef>
              <a:spcAft>
                <a:spcPts val="0"/>
              </a:spcAft>
              <a:buNone/>
            </a:pPr>
            <a:r>
              <a:t/>
            </a:r>
            <a:endParaRPr sz="2600">
              <a:solidFill>
                <a:schemeClr val="lt1"/>
              </a:solidFill>
              <a:latin typeface="Trebuchet MS"/>
              <a:ea typeface="Trebuchet MS"/>
              <a:cs typeface="Trebuchet MS"/>
              <a:sym typeface="Trebuchet MS"/>
            </a:endParaRPr>
          </a:p>
          <a:p>
            <a:pPr indent="0" lvl="0" marL="0" marR="0" rtl="0" algn="l">
              <a:spcBef>
                <a:spcPts val="0"/>
              </a:spcBef>
              <a:spcAft>
                <a:spcPts val="0"/>
              </a:spcAft>
              <a:buNone/>
            </a:pPr>
            <a:r>
              <a:rPr lang="en-US" sz="2600">
                <a:solidFill>
                  <a:schemeClr val="lt1"/>
                </a:solidFill>
                <a:latin typeface="Trebuchet MS"/>
                <a:ea typeface="Trebuchet MS"/>
                <a:cs typeface="Trebuchet MS"/>
                <a:sym typeface="Trebuchet MS"/>
              </a:rPr>
              <a:t>P</a:t>
            </a:r>
            <a:r>
              <a:rPr lang="en-US" sz="2600">
                <a:solidFill>
                  <a:schemeClr val="lt1"/>
                </a:solidFill>
                <a:latin typeface="Trebuchet MS"/>
                <a:ea typeface="Trebuchet MS"/>
                <a:cs typeface="Trebuchet MS"/>
                <a:sym typeface="Trebuchet MS"/>
              </a:rPr>
              <a:t>odemos intuir una </a:t>
            </a:r>
            <a:r>
              <a:rPr lang="en-US" sz="2600">
                <a:solidFill>
                  <a:schemeClr val="lt1"/>
                </a:solidFill>
                <a:latin typeface="Trebuchet MS"/>
                <a:ea typeface="Trebuchet MS"/>
                <a:cs typeface="Trebuchet MS"/>
                <a:sym typeface="Trebuchet MS"/>
              </a:rPr>
              <a:t>dirección</a:t>
            </a:r>
            <a:r>
              <a:rPr lang="en-US" sz="2600">
                <a:solidFill>
                  <a:schemeClr val="lt1"/>
                </a:solidFill>
                <a:latin typeface="Trebuchet MS"/>
                <a:ea typeface="Trebuchet MS"/>
                <a:cs typeface="Trebuchet MS"/>
                <a:sym typeface="Trebuchet MS"/>
              </a:rPr>
              <a:t> </a:t>
            </a:r>
            <a:r>
              <a:rPr lang="en-US" sz="2600">
                <a:solidFill>
                  <a:schemeClr val="lt1"/>
                </a:solidFill>
                <a:latin typeface="Trebuchet MS"/>
                <a:ea typeface="Trebuchet MS"/>
                <a:cs typeface="Trebuchet MS"/>
                <a:sym typeface="Trebuchet MS"/>
              </a:rPr>
              <a:t>más clara en nuestras vidas y tener la capacidad de seguir esa </a:t>
            </a:r>
            <a:r>
              <a:rPr lang="en-US" sz="2600">
                <a:solidFill>
                  <a:schemeClr val="lt1"/>
                </a:solidFill>
                <a:latin typeface="Trebuchet MS"/>
                <a:ea typeface="Trebuchet MS"/>
                <a:cs typeface="Trebuchet MS"/>
                <a:sym typeface="Trebuchet MS"/>
              </a:rPr>
              <a:t>orientación</a:t>
            </a:r>
            <a:r>
              <a:rPr lang="en-US" sz="2600">
                <a:solidFill>
                  <a:schemeClr val="lt1"/>
                </a:solidFill>
                <a:latin typeface="Trebuchet MS"/>
                <a:ea typeface="Trebuchet MS"/>
                <a:cs typeface="Trebuchet MS"/>
                <a:sym typeface="Trebuchet MS"/>
              </a:rPr>
              <a:t>.</a:t>
            </a:r>
            <a:endParaRPr sz="2600">
              <a:solidFill>
                <a:schemeClr val="lt1"/>
              </a:solidFill>
              <a:latin typeface="Trebuchet MS"/>
              <a:ea typeface="Trebuchet MS"/>
              <a:cs typeface="Trebuchet MS"/>
              <a:sym typeface="Trebuchet MS"/>
            </a:endParaRPr>
          </a:p>
          <a:p>
            <a:pPr indent="0" lvl="0" marL="0" marR="0" rtl="0" algn="l">
              <a:spcBef>
                <a:spcPts val="0"/>
              </a:spcBef>
              <a:spcAft>
                <a:spcPts val="0"/>
              </a:spcAft>
              <a:buNone/>
            </a:pPr>
            <a:r>
              <a:t/>
            </a:r>
            <a:endParaRPr sz="2600">
              <a:solidFill>
                <a:schemeClr val="lt1"/>
              </a:solidFill>
              <a:latin typeface="Trebuchet MS"/>
              <a:ea typeface="Trebuchet MS"/>
              <a:cs typeface="Trebuchet MS"/>
              <a:sym typeface="Trebuchet MS"/>
            </a:endParaRPr>
          </a:p>
          <a:p>
            <a:pPr indent="0" lvl="0" marL="0" marR="0" rtl="0" algn="l">
              <a:spcBef>
                <a:spcPts val="0"/>
              </a:spcBef>
              <a:spcAft>
                <a:spcPts val="0"/>
              </a:spcAft>
              <a:buNone/>
            </a:pPr>
            <a:r>
              <a:rPr lang="en-US" sz="2600">
                <a:solidFill>
                  <a:schemeClr val="lt1"/>
                </a:solidFill>
                <a:latin typeface="Trebuchet MS"/>
                <a:ea typeface="Trebuchet MS"/>
                <a:cs typeface="Trebuchet MS"/>
                <a:sym typeface="Trebuchet MS"/>
              </a:rPr>
              <a:t>Una vez que nuestro </a:t>
            </a:r>
            <a:r>
              <a:rPr lang="en-US" sz="2600">
                <a:solidFill>
                  <a:schemeClr val="lt1"/>
                </a:solidFill>
                <a:latin typeface="Trebuchet MS"/>
                <a:ea typeface="Trebuchet MS"/>
                <a:cs typeface="Trebuchet MS"/>
                <a:sym typeface="Trebuchet MS"/>
                <a:extLst>
                  <a:ext uri="http://customooxmlschemas.google.com/">
                    <go:slidesCustomData xmlns:go="http://customooxmlschemas.google.com/" textRoundtripDataId="1"/>
                  </a:ext>
                </a:extLst>
              </a:rPr>
              <a:t>sufrimiento</a:t>
            </a:r>
            <a:r>
              <a:rPr lang="en-US" sz="2600">
                <a:solidFill>
                  <a:schemeClr val="lt1"/>
                </a:solidFill>
                <a:latin typeface="Trebuchet MS"/>
                <a:ea typeface="Trebuchet MS"/>
                <a:cs typeface="Trebuchet MS"/>
                <a:sym typeface="Trebuchet MS"/>
              </a:rPr>
              <a:t> deja de ser una fuerza paralizante y opresiva en nuestra vida, puede convertirse en un faro que nos muestre el camino.</a:t>
            </a:r>
            <a:endParaRPr/>
          </a:p>
          <a:p>
            <a:pPr indent="0" lvl="0" marL="0" rtl="0" algn="l">
              <a:lnSpc>
                <a:spcPct val="115000"/>
              </a:lnSpc>
              <a:spcBef>
                <a:spcPts val="1200"/>
              </a:spcBef>
              <a:spcAft>
                <a:spcPts val="0"/>
              </a:spcAft>
              <a:buClr>
                <a:schemeClr val="dk1"/>
              </a:buClr>
              <a:buSzPts val="1100"/>
              <a:buFont typeface="Arial"/>
              <a:buNone/>
            </a:pPr>
            <a:r>
              <a:rPr lang="en-US" sz="2600">
                <a:solidFill>
                  <a:schemeClr val="lt1"/>
                </a:solidFill>
                <a:latin typeface="Trebuchet MS"/>
                <a:ea typeface="Trebuchet MS"/>
                <a:cs typeface="Trebuchet MS"/>
                <a:sym typeface="Trebuchet MS"/>
              </a:rPr>
              <a:t>Entonces podemos ver con mayor claridad el propósito de nuestra vida y trazar nuestro rumbo en consecuencia.</a:t>
            </a:r>
            <a:endParaRPr sz="2600">
              <a:solidFill>
                <a:schemeClr val="lt1"/>
              </a:solidFill>
              <a:latin typeface="Trebuchet MS"/>
              <a:ea typeface="Trebuchet MS"/>
              <a:cs typeface="Trebuchet MS"/>
              <a:sym typeface="Trebuchet MS"/>
            </a:endParaRPr>
          </a:p>
          <a:p>
            <a:pPr indent="0" lvl="0" marL="0" marR="0" rtl="0" algn="l">
              <a:spcBef>
                <a:spcPts val="1200"/>
              </a:spcBef>
              <a:spcAft>
                <a:spcPts val="0"/>
              </a:spcAft>
              <a:buNone/>
            </a:pPr>
            <a:r>
              <a:t/>
            </a:r>
            <a:endParaRPr sz="2600">
              <a:solidFill>
                <a:schemeClr val="lt1"/>
              </a:solidFill>
              <a:highlight>
                <a:srgbClr val="FFFF00"/>
              </a:highlight>
              <a:latin typeface="Trebuchet MS"/>
              <a:ea typeface="Trebuchet MS"/>
              <a:cs typeface="Trebuchet MS"/>
              <a:sym typeface="Trebuchet MS"/>
            </a:endParaRPr>
          </a:p>
          <a:p>
            <a:pPr indent="0" lvl="0" marL="0" marR="0" rtl="0" algn="l">
              <a:spcBef>
                <a:spcPts val="0"/>
              </a:spcBef>
              <a:spcAft>
                <a:spcPts val="0"/>
              </a:spcAft>
              <a:buNone/>
            </a:pPr>
            <a:r>
              <a:t/>
            </a:r>
            <a:endParaRPr sz="1800">
              <a:solidFill>
                <a:srgbClr val="002060"/>
              </a:solidFill>
              <a:highlight>
                <a:srgbClr val="FFFF00"/>
              </a:highlight>
              <a:latin typeface="Trebuchet MS"/>
              <a:ea typeface="Trebuchet MS"/>
              <a:cs typeface="Trebuchet MS"/>
              <a:sym typeface="Trebuchet MS"/>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21"/>
          <p:cNvPicPr preferRelativeResize="0"/>
          <p:nvPr/>
        </p:nvPicPr>
        <p:blipFill rotWithShape="1">
          <a:blip r:embed="rId4">
            <a:alphaModFix/>
          </a:blip>
          <a:srcRect b="0" l="0" r="0" t="0"/>
          <a:stretch/>
        </p:blipFill>
        <p:spPr>
          <a:xfrm>
            <a:off x="-89723" y="-91440"/>
            <a:ext cx="12210603" cy="6949440"/>
          </a:xfrm>
          <a:prstGeom prst="rect">
            <a:avLst/>
          </a:prstGeom>
          <a:noFill/>
          <a:ln>
            <a:noFill/>
          </a:ln>
        </p:spPr>
      </p:pic>
      <p:sp>
        <p:nvSpPr>
          <p:cNvPr id="317" name="Google Shape;317;p21"/>
          <p:cNvSpPr txBox="1"/>
          <p:nvPr>
            <p:ph idx="1" type="body"/>
          </p:nvPr>
        </p:nvSpPr>
        <p:spPr>
          <a:xfrm>
            <a:off x="1243626" y="2660535"/>
            <a:ext cx="9704747" cy="3745952"/>
          </a:xfrm>
          <a:prstGeom prst="rect">
            <a:avLst/>
          </a:prstGeom>
          <a:noFill/>
          <a:ln>
            <a:noFill/>
          </a:ln>
        </p:spPr>
        <p:txBody>
          <a:bodyPr anchorCtr="0" anchor="t" bIns="45700" lIns="91425" spcFirstLastPara="1" rIns="91425" wrap="square" tIns="45700">
            <a:normAutofit fontScale="55000" lnSpcReduction="10000"/>
          </a:bodyPr>
          <a:lstStyle/>
          <a:p>
            <a:pPr indent="0" lvl="0" marL="0" rtl="0" algn="l">
              <a:spcBef>
                <a:spcPts val="0"/>
              </a:spcBef>
              <a:spcAft>
                <a:spcPts val="0"/>
              </a:spcAft>
              <a:buSzPct val="80000"/>
              <a:buNone/>
            </a:pPr>
            <a:r>
              <a:t/>
            </a:r>
            <a:endParaRPr sz="5100">
              <a:solidFill>
                <a:schemeClr val="lt1"/>
              </a:solidFill>
            </a:endParaRPr>
          </a:p>
          <a:p>
            <a:pPr indent="0" lvl="0" marL="0" rtl="0" algn="ctr">
              <a:spcBef>
                <a:spcPts val="1000"/>
              </a:spcBef>
              <a:spcAft>
                <a:spcPts val="0"/>
              </a:spcAft>
              <a:buSzPct val="80000"/>
              <a:buNone/>
            </a:pPr>
            <a:r>
              <a:rPr b="1" lang="en-US" sz="5100">
                <a:solidFill>
                  <a:schemeClr val="lt1"/>
                </a:solidFill>
              </a:rPr>
              <a:t>Nuestra visión es de estar conectados desde el Self  a cada nivel y en todas las dimensiones de nuestra existencia: con todas nuestras partes, con las personas a nuestro alrededor, con el mundo en </a:t>
            </a:r>
            <a:r>
              <a:rPr b="1" lang="en-US" sz="5100">
                <a:solidFill>
                  <a:schemeClr val="lt1"/>
                </a:solidFill>
              </a:rPr>
              <a:t>él</a:t>
            </a:r>
            <a:r>
              <a:rPr b="1" lang="en-US" sz="5100">
                <a:solidFill>
                  <a:schemeClr val="lt1"/>
                </a:solidFill>
              </a:rPr>
              <a:t> que vivimos, con aquello que es Superior a nosotros, con el pasado, el presente y el futuro.</a:t>
            </a:r>
            <a:endParaRPr b="1" sz="5100">
              <a:solidFill>
                <a:schemeClr val="lt1"/>
              </a:solidFill>
            </a:endParaRPr>
          </a:p>
          <a:p>
            <a:pPr indent="0" lvl="0" marL="0" rtl="0" algn="l">
              <a:spcBef>
                <a:spcPts val="1000"/>
              </a:spcBef>
              <a:spcAft>
                <a:spcPts val="0"/>
              </a:spcAft>
              <a:buSzPct val="80000"/>
              <a:buNone/>
            </a:pPr>
            <a:r>
              <a:rPr lang="en-US" sz="3300">
                <a:latin typeface="Times New Roman"/>
                <a:ea typeface="Times New Roman"/>
                <a:cs typeface="Times New Roman"/>
                <a:sym typeface="Times New Roman"/>
              </a:rPr>
              <a:t> </a:t>
            </a:r>
            <a:endParaRPr/>
          </a:p>
          <a:p>
            <a:pPr indent="-285750" lvl="0" marL="342900" rtl="0" algn="l">
              <a:spcBef>
                <a:spcPts val="1000"/>
              </a:spcBef>
              <a:spcAft>
                <a:spcPts val="0"/>
              </a:spcAft>
              <a:buSzPct val="79999"/>
              <a:buNone/>
            </a:pPr>
            <a:r>
              <a:t/>
            </a:r>
            <a:endParaRPr/>
          </a:p>
        </p:txBody>
      </p:sp>
      <p:sp>
        <p:nvSpPr>
          <p:cNvPr id="318" name="Google Shape;318;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Einat A. Bronstein, RSU</a:t>
            </a:r>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t/>
            </a:r>
            <a:endParaRPr/>
          </a:p>
        </p:txBody>
      </p:sp>
      <p:pic>
        <p:nvPicPr>
          <p:cNvPr id="324" name="Google Shape;324;p22"/>
          <p:cNvPicPr preferRelativeResize="0"/>
          <p:nvPr>
            <p:ph idx="1" type="body"/>
          </p:nvPr>
        </p:nvPicPr>
        <p:blipFill rotWithShape="1">
          <a:blip r:embed="rId3">
            <a:alphaModFix/>
          </a:blip>
          <a:srcRect b="0" l="0" r="0" t="0"/>
          <a:stretch/>
        </p:blipFill>
        <p:spPr>
          <a:xfrm>
            <a:off x="-1037072" y="0"/>
            <a:ext cx="13229072" cy="13092507"/>
          </a:xfrm>
          <a:prstGeom prst="rect">
            <a:avLst/>
          </a:prstGeom>
          <a:noFill/>
          <a:ln>
            <a:noFill/>
          </a:ln>
        </p:spPr>
      </p:pic>
      <p:sp>
        <p:nvSpPr>
          <p:cNvPr id="325" name="Google Shape;325;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Einat A. Bronstein, RSU</a:t>
            </a:r>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23"/>
          <p:cNvPicPr preferRelativeResize="0"/>
          <p:nvPr>
            <p:ph idx="1" type="body"/>
          </p:nvPr>
        </p:nvPicPr>
        <p:blipFill rotWithShape="1">
          <a:blip r:embed="rId3">
            <a:alphaModFix/>
          </a:blip>
          <a:srcRect b="0" l="0" r="0" t="0"/>
          <a:stretch/>
        </p:blipFill>
        <p:spPr>
          <a:xfrm>
            <a:off x="7411453" y="-96253"/>
            <a:ext cx="4780547" cy="7040880"/>
          </a:xfrm>
          <a:prstGeom prst="rect">
            <a:avLst/>
          </a:prstGeom>
          <a:noFill/>
          <a:ln>
            <a:noFill/>
          </a:ln>
        </p:spPr>
      </p:pic>
      <p:sp>
        <p:nvSpPr>
          <p:cNvPr id="331" name="Google Shape;331;p23"/>
          <p:cNvSpPr txBox="1"/>
          <p:nvPr/>
        </p:nvSpPr>
        <p:spPr>
          <a:xfrm>
            <a:off x="677334" y="492604"/>
            <a:ext cx="8596668" cy="834189"/>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rgbClr val="0F7597"/>
              </a:buClr>
              <a:buSzPts val="3600"/>
              <a:buFont typeface="Calibri"/>
              <a:buNone/>
            </a:pPr>
            <a:r>
              <a:rPr lang="en-US" sz="3600">
                <a:solidFill>
                  <a:srgbClr val="0F7597"/>
                </a:solidFill>
                <a:latin typeface="Calibri"/>
                <a:ea typeface="Calibri"/>
                <a:cs typeface="Calibri"/>
                <a:sym typeface="Calibri"/>
              </a:rPr>
              <a:t>EL BOSQUE </a:t>
            </a:r>
            <a:r>
              <a:rPr lang="en-US" sz="2700">
                <a:solidFill>
                  <a:srgbClr val="0F7597"/>
                </a:solidFill>
                <a:latin typeface="Calibri"/>
                <a:ea typeface="Calibri"/>
                <a:cs typeface="Calibri"/>
                <a:sym typeface="Calibri"/>
              </a:rPr>
              <a:t>por Nikita Gill</a:t>
            </a:r>
            <a:endParaRPr sz="3600">
              <a:solidFill>
                <a:srgbClr val="0F7597"/>
              </a:solidFill>
              <a:latin typeface="Trebuchet MS"/>
              <a:ea typeface="Trebuchet MS"/>
              <a:cs typeface="Trebuchet MS"/>
              <a:sym typeface="Trebuchet MS"/>
            </a:endParaRPr>
          </a:p>
        </p:txBody>
      </p:sp>
      <p:sp>
        <p:nvSpPr>
          <p:cNvPr id="332" name="Google Shape;332;p23"/>
          <p:cNvSpPr txBox="1"/>
          <p:nvPr/>
        </p:nvSpPr>
        <p:spPr>
          <a:xfrm>
            <a:off x="375387" y="1588168"/>
            <a:ext cx="3542096" cy="4453193"/>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spcBef>
                <a:spcPts val="0"/>
              </a:spcBef>
              <a:spcAft>
                <a:spcPts val="0"/>
              </a:spcAft>
              <a:buClr>
                <a:schemeClr val="accent1"/>
              </a:buClr>
              <a:buSzPct val="80000"/>
              <a:buFont typeface="Noto Sans Symbols"/>
              <a:buNone/>
            </a:pPr>
            <a:r>
              <a:rPr lang="en-US" sz="2000">
                <a:solidFill>
                  <a:srgbClr val="0F7597"/>
                </a:solidFill>
                <a:latin typeface="Calibri"/>
                <a:ea typeface="Calibri"/>
                <a:cs typeface="Calibri"/>
                <a:sym typeface="Calibri"/>
              </a:rPr>
              <a:t>Un día, cuando te despiertes</a:t>
            </a:r>
            <a:endParaRPr/>
          </a:p>
          <a:p>
            <a:pPr indent="0" lvl="0" marL="0" marR="0" rtl="0" algn="l">
              <a:spcBef>
                <a:spcPts val="1000"/>
              </a:spcBef>
              <a:spcAft>
                <a:spcPts val="0"/>
              </a:spcAft>
              <a:buClr>
                <a:schemeClr val="accent1"/>
              </a:buClr>
              <a:buSzPct val="80000"/>
              <a:buFont typeface="Noto Sans Symbols"/>
              <a:buNone/>
            </a:pPr>
            <a:r>
              <a:rPr lang="en-US" sz="2000">
                <a:solidFill>
                  <a:srgbClr val="0F7597"/>
                </a:solidFill>
                <a:latin typeface="Calibri"/>
                <a:ea typeface="Calibri"/>
                <a:cs typeface="Calibri"/>
                <a:sym typeface="Calibri"/>
              </a:rPr>
              <a:t>descubrirás que te has convertido en un bosque.</a:t>
            </a:r>
            <a:endParaRPr/>
          </a:p>
          <a:p>
            <a:pPr indent="0" lvl="0" marL="0" marR="0" rtl="0" algn="l">
              <a:spcBef>
                <a:spcPts val="1000"/>
              </a:spcBef>
              <a:spcAft>
                <a:spcPts val="0"/>
              </a:spcAft>
              <a:buClr>
                <a:schemeClr val="accent1"/>
              </a:buClr>
              <a:buSzPct val="80000"/>
              <a:buFont typeface="Noto Sans Symbols"/>
              <a:buNone/>
            </a:pPr>
            <a:r>
              <a:rPr lang="en-US" sz="2000">
                <a:solidFill>
                  <a:srgbClr val="0F7597"/>
                </a:solidFill>
                <a:latin typeface="Calibri"/>
                <a:ea typeface="Calibri"/>
                <a:cs typeface="Calibri"/>
                <a:sym typeface="Calibri"/>
              </a:rPr>
              <a:t>Has echado raíces y has encontrado en ellas una fuerza</a:t>
            </a:r>
            <a:endParaRPr/>
          </a:p>
          <a:p>
            <a:pPr indent="0" lvl="0" marL="0" marR="0" rtl="0" algn="l">
              <a:spcBef>
                <a:spcPts val="1000"/>
              </a:spcBef>
              <a:spcAft>
                <a:spcPts val="0"/>
              </a:spcAft>
              <a:buClr>
                <a:schemeClr val="accent1"/>
              </a:buClr>
              <a:buSzPct val="80000"/>
              <a:buFont typeface="Noto Sans Symbols"/>
              <a:buNone/>
            </a:pPr>
            <a:r>
              <a:rPr lang="en-US" sz="2000">
                <a:solidFill>
                  <a:srgbClr val="0F7597"/>
                </a:solidFill>
                <a:latin typeface="Calibri"/>
                <a:ea typeface="Calibri"/>
                <a:cs typeface="Calibri"/>
                <a:sym typeface="Calibri"/>
              </a:rPr>
              <a:t>que nadie creía que tuvieras.</a:t>
            </a:r>
            <a:endParaRPr/>
          </a:p>
          <a:p>
            <a:pPr indent="0" lvl="0" marL="0" marR="0" rtl="0" algn="l">
              <a:spcBef>
                <a:spcPts val="1000"/>
              </a:spcBef>
              <a:spcAft>
                <a:spcPts val="0"/>
              </a:spcAft>
              <a:buClr>
                <a:schemeClr val="accent1"/>
              </a:buClr>
              <a:buSzPct val="80000"/>
              <a:buFont typeface="Noto Sans Symbols"/>
              <a:buNone/>
            </a:pPr>
            <a:r>
              <a:rPr lang="en-US" sz="2000">
                <a:solidFill>
                  <a:srgbClr val="0F7597"/>
                </a:solidFill>
                <a:latin typeface="Calibri"/>
                <a:ea typeface="Calibri"/>
                <a:cs typeface="Calibri"/>
                <a:sym typeface="Calibri"/>
              </a:rPr>
              <a:t>Te has vuelto más fuerte y más hermoso,</a:t>
            </a:r>
            <a:endParaRPr/>
          </a:p>
          <a:p>
            <a:pPr indent="0" lvl="0" marL="0" marR="0" rtl="0" algn="l">
              <a:spcBef>
                <a:spcPts val="1000"/>
              </a:spcBef>
              <a:spcAft>
                <a:spcPts val="0"/>
              </a:spcAft>
              <a:buClr>
                <a:schemeClr val="accent1"/>
              </a:buClr>
              <a:buSzPct val="80000"/>
              <a:buFont typeface="Noto Sans Symbols"/>
              <a:buNone/>
            </a:pPr>
            <a:r>
              <a:rPr lang="en-US" sz="2000">
                <a:solidFill>
                  <a:srgbClr val="0F7597"/>
                </a:solidFill>
                <a:latin typeface="Calibri"/>
                <a:ea typeface="Calibri"/>
                <a:cs typeface="Calibri"/>
                <a:sym typeface="Calibri"/>
              </a:rPr>
              <a:t>lleno de cualidades que dan vida.</a:t>
            </a:r>
            <a:endParaRPr/>
          </a:p>
          <a:p>
            <a:pPr indent="0" lvl="0" marL="0" marR="0" rtl="0" algn="l">
              <a:spcBef>
                <a:spcPts val="1000"/>
              </a:spcBef>
              <a:spcAft>
                <a:spcPts val="0"/>
              </a:spcAft>
              <a:buClr>
                <a:schemeClr val="accent1"/>
              </a:buClr>
              <a:buSzPct val="80000"/>
              <a:buFont typeface="Noto Sans Symbols"/>
              <a:buNone/>
            </a:pPr>
            <a:r>
              <a:rPr lang="en-US" sz="2000">
                <a:solidFill>
                  <a:srgbClr val="0F7597"/>
                </a:solidFill>
                <a:latin typeface="Calibri"/>
                <a:ea typeface="Calibri"/>
                <a:cs typeface="Calibri"/>
                <a:sym typeface="Calibri"/>
              </a:rPr>
              <a:t>Has aprendido a tomar toda la negatividad que te rodea</a:t>
            </a:r>
            <a:endParaRPr/>
          </a:p>
          <a:p>
            <a:pPr indent="0" lvl="0" marL="0" marR="0" rtl="0" algn="l">
              <a:spcBef>
                <a:spcPts val="1000"/>
              </a:spcBef>
              <a:spcAft>
                <a:spcPts val="0"/>
              </a:spcAft>
              <a:buClr>
                <a:schemeClr val="accent1"/>
              </a:buClr>
              <a:buSzPct val="80000"/>
              <a:buFont typeface="Noto Sans Symbols"/>
              <a:buNone/>
            </a:pPr>
            <a:r>
              <a:rPr lang="en-US" sz="2000">
                <a:solidFill>
                  <a:srgbClr val="0F7597"/>
                </a:solidFill>
                <a:latin typeface="Calibri"/>
                <a:ea typeface="Calibri"/>
                <a:cs typeface="Calibri"/>
                <a:sym typeface="Calibri"/>
              </a:rPr>
              <a:t>y convertirla en oxígeno para respirar con facilidad.</a:t>
            </a:r>
            <a:endParaRPr/>
          </a:p>
          <a:p>
            <a:pPr indent="-258318" lvl="0" marL="342900" marR="0" rtl="0" algn="l">
              <a:spcBef>
                <a:spcPts val="1000"/>
              </a:spcBef>
              <a:spcAft>
                <a:spcPts val="0"/>
              </a:spcAft>
              <a:buClr>
                <a:schemeClr val="accent1"/>
              </a:buClr>
              <a:buSzPct val="79999"/>
              <a:buFont typeface="Noto Sans Symbols"/>
              <a:buNone/>
            </a:pPr>
            <a:r>
              <a:t/>
            </a:r>
            <a:endParaRPr sz="1800">
              <a:solidFill>
                <a:srgbClr val="0070C0"/>
              </a:solidFill>
              <a:latin typeface="Trebuchet MS"/>
              <a:ea typeface="Trebuchet MS"/>
              <a:cs typeface="Trebuchet MS"/>
              <a:sym typeface="Trebuchet MS"/>
            </a:endParaRPr>
          </a:p>
        </p:txBody>
      </p:sp>
      <p:sp>
        <p:nvSpPr>
          <p:cNvPr id="333" name="Google Shape;333;p23"/>
          <p:cNvSpPr txBox="1"/>
          <p:nvPr/>
        </p:nvSpPr>
        <p:spPr>
          <a:xfrm>
            <a:off x="3965609" y="1588167"/>
            <a:ext cx="3445844" cy="4453194"/>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Clr>
                <a:schemeClr val="accent1"/>
              </a:buClr>
              <a:buSzPct val="80000"/>
              <a:buFont typeface="Noto Sans Symbols"/>
              <a:buNone/>
            </a:pPr>
            <a:r>
              <a:rPr lang="en-US" sz="2200">
                <a:solidFill>
                  <a:srgbClr val="0F7597"/>
                </a:solidFill>
                <a:latin typeface="Calibri"/>
                <a:ea typeface="Calibri"/>
                <a:cs typeface="Calibri"/>
                <a:sym typeface="Calibri"/>
              </a:rPr>
              <a:t>Una multitud de criaturas salvajes viven dentro de ti</a:t>
            </a:r>
            <a:endParaRPr/>
          </a:p>
          <a:p>
            <a:pPr indent="0" lvl="0" marL="0" marR="0" rtl="0" algn="l">
              <a:spcBef>
                <a:spcPts val="1000"/>
              </a:spcBef>
              <a:spcAft>
                <a:spcPts val="0"/>
              </a:spcAft>
              <a:buClr>
                <a:schemeClr val="accent1"/>
              </a:buClr>
              <a:buSzPct val="80000"/>
              <a:buFont typeface="Noto Sans Symbols"/>
              <a:buNone/>
            </a:pPr>
            <a:r>
              <a:rPr lang="en-US" sz="2200">
                <a:solidFill>
                  <a:srgbClr val="0F7597"/>
                </a:solidFill>
                <a:latin typeface="Calibri"/>
                <a:ea typeface="Calibri"/>
                <a:cs typeface="Calibri"/>
                <a:sym typeface="Calibri"/>
              </a:rPr>
              <a:t>y tú las llamas historias.</a:t>
            </a:r>
            <a:endParaRPr/>
          </a:p>
          <a:p>
            <a:pPr indent="0" lvl="0" marL="0" marR="0" rtl="0" algn="l">
              <a:spcBef>
                <a:spcPts val="1000"/>
              </a:spcBef>
              <a:spcAft>
                <a:spcPts val="0"/>
              </a:spcAft>
              <a:buClr>
                <a:schemeClr val="accent1"/>
              </a:buClr>
              <a:buSzPct val="80000"/>
              <a:buFont typeface="Noto Sans Symbols"/>
              <a:buNone/>
            </a:pPr>
            <a:r>
              <a:rPr lang="en-US" sz="2200">
                <a:solidFill>
                  <a:srgbClr val="0F7597"/>
                </a:solidFill>
                <a:latin typeface="Calibri"/>
                <a:ea typeface="Calibri"/>
                <a:cs typeface="Calibri"/>
                <a:sym typeface="Calibri"/>
              </a:rPr>
              <a:t>Una variedad de hermosos pájaros anidan dentro de tu mente</a:t>
            </a:r>
            <a:endParaRPr/>
          </a:p>
          <a:p>
            <a:pPr indent="0" lvl="0" marL="0" marR="0" rtl="0" algn="l">
              <a:spcBef>
                <a:spcPts val="1000"/>
              </a:spcBef>
              <a:spcAft>
                <a:spcPts val="0"/>
              </a:spcAft>
              <a:buClr>
                <a:schemeClr val="accent1"/>
              </a:buClr>
              <a:buSzPct val="80000"/>
              <a:buFont typeface="Noto Sans Symbols"/>
              <a:buNone/>
            </a:pPr>
            <a:r>
              <a:rPr lang="en-US" sz="2200">
                <a:solidFill>
                  <a:srgbClr val="0F7597"/>
                </a:solidFill>
                <a:latin typeface="Calibri"/>
                <a:ea typeface="Calibri"/>
                <a:cs typeface="Calibri"/>
                <a:sym typeface="Calibri"/>
              </a:rPr>
              <a:t>y los llamas recuerdos.</a:t>
            </a:r>
            <a:endParaRPr/>
          </a:p>
          <a:p>
            <a:pPr indent="0" lvl="0" marL="0" marR="0" rtl="0" algn="l">
              <a:spcBef>
                <a:spcPts val="1000"/>
              </a:spcBef>
              <a:spcAft>
                <a:spcPts val="0"/>
              </a:spcAft>
              <a:buClr>
                <a:schemeClr val="accent1"/>
              </a:buClr>
              <a:buSzPct val="80000"/>
              <a:buFont typeface="Noto Sans Symbols"/>
              <a:buNone/>
            </a:pPr>
            <a:r>
              <a:rPr lang="en-US" sz="2200">
                <a:solidFill>
                  <a:srgbClr val="0F7597"/>
                </a:solidFill>
                <a:latin typeface="Calibri"/>
                <a:ea typeface="Calibri"/>
                <a:cs typeface="Calibri"/>
                <a:sym typeface="Calibri"/>
              </a:rPr>
              <a:t>Te has convertido en algo increíble y</a:t>
            </a:r>
            <a:endParaRPr/>
          </a:p>
          <a:p>
            <a:pPr indent="0" lvl="0" marL="0" marR="0" rtl="0" algn="l">
              <a:spcBef>
                <a:spcPts val="1000"/>
              </a:spcBef>
              <a:spcAft>
                <a:spcPts val="0"/>
              </a:spcAft>
              <a:buClr>
                <a:schemeClr val="accent1"/>
              </a:buClr>
              <a:buSzPct val="80000"/>
              <a:buFont typeface="Noto Sans Symbols"/>
              <a:buNone/>
            </a:pPr>
            <a:r>
              <a:rPr lang="en-US" sz="2200">
                <a:solidFill>
                  <a:srgbClr val="0F7597"/>
                </a:solidFill>
                <a:latin typeface="Calibri"/>
                <a:ea typeface="Calibri"/>
                <a:cs typeface="Calibri"/>
                <a:sym typeface="Calibri"/>
              </a:rPr>
              <a:t>autosuficiente de proporciones épicas.</a:t>
            </a:r>
            <a:endParaRPr/>
          </a:p>
          <a:p>
            <a:pPr indent="0" lvl="0" marL="0" marR="0" rtl="0" algn="l">
              <a:spcBef>
                <a:spcPts val="1000"/>
              </a:spcBef>
              <a:spcAft>
                <a:spcPts val="0"/>
              </a:spcAft>
              <a:buClr>
                <a:schemeClr val="accent1"/>
              </a:buClr>
              <a:buSzPct val="80000"/>
              <a:buFont typeface="Noto Sans Symbols"/>
              <a:buNone/>
            </a:pPr>
            <a:r>
              <a:rPr lang="en-US" sz="2200">
                <a:solidFill>
                  <a:srgbClr val="0F7597"/>
                </a:solidFill>
                <a:latin typeface="Calibri"/>
                <a:ea typeface="Calibri"/>
                <a:cs typeface="Calibri"/>
                <a:sym typeface="Calibri"/>
              </a:rPr>
              <a:t>Y deberías estar muy orgulloso de ti mismo,</a:t>
            </a:r>
            <a:endParaRPr/>
          </a:p>
          <a:p>
            <a:pPr indent="0" lvl="0" marL="0" marR="0" rtl="0" algn="l">
              <a:spcBef>
                <a:spcPts val="1000"/>
              </a:spcBef>
              <a:spcAft>
                <a:spcPts val="0"/>
              </a:spcAft>
              <a:buClr>
                <a:schemeClr val="accent1"/>
              </a:buClr>
              <a:buSzPct val="80000"/>
              <a:buFont typeface="Noto Sans Symbols"/>
              <a:buNone/>
            </a:pPr>
            <a:r>
              <a:rPr lang="en-US" sz="2200">
                <a:solidFill>
                  <a:srgbClr val="0F7597"/>
                </a:solidFill>
                <a:latin typeface="Calibri"/>
                <a:ea typeface="Calibri"/>
                <a:cs typeface="Calibri"/>
                <a:sym typeface="Calibri"/>
              </a:rPr>
              <a:t>de lo lejos que has llegado de las semillas de lo que solías ser.</a:t>
            </a:r>
            <a:endParaRPr/>
          </a:p>
          <a:p>
            <a:pPr indent="-272034" lvl="0" marL="342900" marR="0" rtl="0" algn="l">
              <a:spcBef>
                <a:spcPts val="1000"/>
              </a:spcBef>
              <a:spcAft>
                <a:spcPts val="0"/>
              </a:spcAft>
              <a:buClr>
                <a:schemeClr val="accent1"/>
              </a:buClr>
              <a:buSzPct val="79999"/>
              <a:buFont typeface="Noto Sans Symbols"/>
              <a:buNone/>
            </a:pPr>
            <a:r>
              <a:t/>
            </a:r>
            <a:endParaRPr sz="1800">
              <a:solidFill>
                <a:srgbClr val="3F3F3F"/>
              </a:solidFill>
              <a:latin typeface="Trebuchet MS"/>
              <a:ea typeface="Trebuchet MS"/>
              <a:cs typeface="Trebuchet MS"/>
              <a:sym typeface="Trebuchet MS"/>
            </a:endParaRPr>
          </a:p>
        </p:txBody>
      </p:sp>
      <p:sp>
        <p:nvSpPr>
          <p:cNvPr id="334" name="Google Shape;334;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Einat A. Bronstein, MSW</a:t>
            </a:r>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62" name="Shape 162"/>
        <p:cNvGrpSpPr/>
        <p:nvPr/>
      </p:nvGrpSpPr>
      <p:grpSpPr>
        <a:xfrm>
          <a:off x="0" y="0"/>
          <a:ext cx="0" cy="0"/>
          <a:chOff x="0" y="0"/>
          <a:chExt cx="0" cy="0"/>
        </a:xfrm>
      </p:grpSpPr>
      <p:pic>
        <p:nvPicPr>
          <p:cNvPr id="163" name="Google Shape;163;p3"/>
          <p:cNvPicPr preferRelativeResize="0"/>
          <p:nvPr/>
        </p:nvPicPr>
        <p:blipFill rotWithShape="1">
          <a:blip r:embed="rId4">
            <a:alphaModFix/>
          </a:blip>
          <a:srcRect b="25375" l="0" r="-510" t="3163"/>
          <a:stretch/>
        </p:blipFill>
        <p:spPr>
          <a:xfrm>
            <a:off x="0" y="0"/>
            <a:ext cx="12253595" cy="6858000"/>
          </a:xfrm>
          <a:prstGeom prst="rect">
            <a:avLst/>
          </a:prstGeom>
          <a:noFill/>
          <a:ln>
            <a:noFill/>
          </a:ln>
        </p:spPr>
      </p:pic>
      <p:sp>
        <p:nvSpPr>
          <p:cNvPr id="164" name="Google Shape;164;p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Einat A. Bronstein, RSU</a:t>
            </a:r>
            <a:endParaRPr/>
          </a:p>
        </p:txBody>
      </p:sp>
      <p:sp>
        <p:nvSpPr>
          <p:cNvPr id="165" name="Google Shape;165;p3"/>
          <p:cNvSpPr txBox="1"/>
          <p:nvPr/>
        </p:nvSpPr>
        <p:spPr>
          <a:xfrm>
            <a:off x="2399030" y="283210"/>
            <a:ext cx="7635875" cy="2771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5400">
                <a:solidFill>
                  <a:srgbClr val="A7CDEA"/>
                </a:solidFill>
                <a:latin typeface="Trebuchet MS"/>
                <a:ea typeface="Trebuchet MS"/>
                <a:cs typeface="Trebuchet MS"/>
                <a:sym typeface="Trebuchet MS"/>
              </a:rPr>
              <a:t>El Amor es el puente entre tu y todo</a:t>
            </a:r>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9" name="Shape 169"/>
        <p:cNvGrpSpPr/>
        <p:nvPr/>
      </p:nvGrpSpPr>
      <p:grpSpPr>
        <a:xfrm>
          <a:off x="0" y="0"/>
          <a:ext cx="0" cy="0"/>
          <a:chOff x="0" y="0"/>
          <a:chExt cx="0" cy="0"/>
        </a:xfrm>
      </p:grpSpPr>
      <p:pic>
        <p:nvPicPr>
          <p:cNvPr id="170" name="Google Shape;170;p4"/>
          <p:cNvPicPr preferRelativeResize="0"/>
          <p:nvPr/>
        </p:nvPicPr>
        <p:blipFill rotWithShape="1">
          <a:blip r:embed="rId4">
            <a:alphaModFix/>
          </a:blip>
          <a:srcRect b="0" l="0" r="0" t="0"/>
          <a:stretch/>
        </p:blipFill>
        <p:spPr>
          <a:xfrm>
            <a:off x="15240" y="0"/>
            <a:ext cx="12192000" cy="6858000"/>
          </a:xfrm>
          <a:prstGeom prst="rect">
            <a:avLst/>
          </a:prstGeom>
          <a:noFill/>
          <a:ln>
            <a:noFill/>
          </a:ln>
        </p:spPr>
      </p:pic>
      <p:sp>
        <p:nvSpPr>
          <p:cNvPr id="171" name="Google Shape;171;p4"/>
          <p:cNvSpPr txBox="1"/>
          <p:nvPr>
            <p:ph idx="1" type="body"/>
          </p:nvPr>
        </p:nvSpPr>
        <p:spPr>
          <a:xfrm>
            <a:off x="0" y="816637"/>
            <a:ext cx="12192000" cy="604136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3840"/>
              <a:buNone/>
            </a:pPr>
            <a:r>
              <a:rPr lang="en-US" sz="4800">
                <a:solidFill>
                  <a:srgbClr val="002060"/>
                </a:solidFill>
              </a:rPr>
              <a:t>SOMOS SELF</a:t>
            </a:r>
            <a:endParaRPr/>
          </a:p>
          <a:p>
            <a:pPr indent="0" lvl="0" marL="0" rtl="0" algn="ctr">
              <a:spcBef>
                <a:spcPts val="1000"/>
              </a:spcBef>
              <a:spcAft>
                <a:spcPts val="0"/>
              </a:spcAft>
              <a:buSzPts val="2800"/>
              <a:buNone/>
            </a:pPr>
            <a:r>
              <a:rPr lang="en-US" sz="3500">
                <a:solidFill>
                  <a:srgbClr val="002060"/>
                </a:solidFill>
              </a:rPr>
              <a:t>Liberación de limitaciones</a:t>
            </a:r>
            <a:endParaRPr/>
          </a:p>
          <a:p>
            <a:pPr indent="0" lvl="0" marL="0" rtl="0" algn="ctr">
              <a:spcBef>
                <a:spcPts val="1000"/>
              </a:spcBef>
              <a:spcAft>
                <a:spcPts val="0"/>
              </a:spcAft>
              <a:buSzPts val="2800"/>
              <a:buNone/>
            </a:pPr>
            <a:r>
              <a:t/>
            </a:r>
            <a:endParaRPr sz="3500">
              <a:solidFill>
                <a:srgbClr val="002060"/>
              </a:solidFill>
            </a:endParaRPr>
          </a:p>
          <a:p>
            <a:pPr indent="0" lvl="0" marL="0" rtl="0" algn="ctr">
              <a:spcBef>
                <a:spcPts val="1000"/>
              </a:spcBef>
              <a:spcAft>
                <a:spcPts val="0"/>
              </a:spcAft>
              <a:buSzPts val="2800"/>
              <a:buNone/>
            </a:pPr>
            <a:r>
              <a:rPr lang="en-US" sz="3500">
                <a:solidFill>
                  <a:srgbClr val="002060"/>
                </a:solidFill>
              </a:rPr>
              <a:t>La hoja de ruta para que el Self brille:</a:t>
            </a:r>
            <a:endParaRPr/>
          </a:p>
          <a:p>
            <a:pPr indent="0" lvl="0" marL="0" rtl="0" algn="ctr">
              <a:spcBef>
                <a:spcPts val="1000"/>
              </a:spcBef>
              <a:spcAft>
                <a:spcPts val="0"/>
              </a:spcAft>
              <a:buSzPts val="1920"/>
              <a:buNone/>
            </a:pPr>
            <a:r>
              <a:rPr b="1" lang="en-US" sz="2400">
                <a:solidFill>
                  <a:schemeClr val="lt1"/>
                </a:solidFill>
              </a:rPr>
              <a:t>Relación Self-Parte        protectores confiando, relajándose y </a:t>
            </a:r>
            <a:r>
              <a:rPr b="1" lang="en-US" sz="2400">
                <a:solidFill>
                  <a:schemeClr val="lt1"/>
                </a:solidFill>
              </a:rPr>
              <a:t>haciéndose </a:t>
            </a:r>
            <a:r>
              <a:rPr b="1" lang="en-US" sz="2400">
                <a:solidFill>
                  <a:schemeClr val="lt1"/>
                </a:solidFill>
              </a:rPr>
              <a:t>a un lado        descarga </a:t>
            </a:r>
            <a:endParaRPr/>
          </a:p>
          <a:p>
            <a:pPr indent="0" lvl="0" marL="0" rtl="0" algn="ctr">
              <a:spcBef>
                <a:spcPts val="1000"/>
              </a:spcBef>
              <a:spcAft>
                <a:spcPts val="0"/>
              </a:spcAft>
              <a:buSzPts val="1920"/>
              <a:buNone/>
            </a:pPr>
            <a:r>
              <a:rPr b="1" lang="en-US" sz="2400">
                <a:solidFill>
                  <a:schemeClr val="lt1"/>
                </a:solidFill>
              </a:rPr>
              <a:t>Sanación y transformación        Más presencia del Self </a:t>
            </a:r>
            <a:endParaRPr/>
          </a:p>
          <a:p>
            <a:pPr indent="0" lvl="0" marL="0" rtl="0" algn="ctr">
              <a:spcBef>
                <a:spcPts val="1000"/>
              </a:spcBef>
              <a:spcAft>
                <a:spcPts val="0"/>
              </a:spcAft>
              <a:buSzPts val="1920"/>
              <a:buNone/>
            </a:pPr>
            <a:r>
              <a:rPr b="1" lang="en-US" sz="2400">
                <a:solidFill>
                  <a:schemeClr val="lt1"/>
                </a:solidFill>
              </a:rPr>
              <a:t>Mayor grado de conexión en todos los niveles</a:t>
            </a:r>
            <a:endParaRPr/>
          </a:p>
          <a:p>
            <a:pPr indent="-251459" lvl="0" marL="342900" rtl="0" algn="ctr">
              <a:spcBef>
                <a:spcPts val="1000"/>
              </a:spcBef>
              <a:spcAft>
                <a:spcPts val="0"/>
              </a:spcAft>
              <a:buSzPts val="1440"/>
              <a:buNone/>
            </a:pPr>
            <a:r>
              <a:t/>
            </a:r>
            <a:endParaRPr b="1">
              <a:solidFill>
                <a:srgbClr val="002060"/>
              </a:solidFill>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p:txBody>
      </p:sp>
      <p:sp>
        <p:nvSpPr>
          <p:cNvPr id="172" name="Google Shape;172;p4"/>
          <p:cNvSpPr/>
          <p:nvPr/>
        </p:nvSpPr>
        <p:spPr>
          <a:xfrm>
            <a:off x="3097886" y="3686193"/>
            <a:ext cx="452400" cy="484500"/>
          </a:xfrm>
          <a:prstGeom prst="rightArrow">
            <a:avLst>
              <a:gd fmla="val 50000" name="adj1"/>
              <a:gd fmla="val 50000" name="adj2"/>
            </a:avLst>
          </a:prstGeom>
          <a:solidFill>
            <a:schemeClr val="accent1"/>
          </a:solidFill>
          <a:ln cap="rnd" cmpd="sng" w="19050">
            <a:solidFill>
              <a:srgbClr val="2855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73" name="Google Shape;173;p4"/>
          <p:cNvSpPr/>
          <p:nvPr/>
        </p:nvSpPr>
        <p:spPr>
          <a:xfrm>
            <a:off x="6203582" y="4517915"/>
            <a:ext cx="452387" cy="484632"/>
          </a:xfrm>
          <a:prstGeom prst="rightArrow">
            <a:avLst>
              <a:gd fmla="val 50000" name="adj1"/>
              <a:gd fmla="val 50000" name="adj2"/>
            </a:avLst>
          </a:prstGeom>
          <a:solidFill>
            <a:schemeClr val="accent1"/>
          </a:solidFill>
          <a:ln cap="rnd" cmpd="sng" w="19050">
            <a:solidFill>
              <a:srgbClr val="2855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74" name="Google Shape;174;p4"/>
          <p:cNvSpPr/>
          <p:nvPr/>
        </p:nvSpPr>
        <p:spPr>
          <a:xfrm>
            <a:off x="1663117" y="4517918"/>
            <a:ext cx="452387" cy="484632"/>
          </a:xfrm>
          <a:prstGeom prst="rightArrow">
            <a:avLst>
              <a:gd fmla="val 50000" name="adj1"/>
              <a:gd fmla="val 50000" name="adj2"/>
            </a:avLst>
          </a:prstGeom>
          <a:solidFill>
            <a:schemeClr val="accent1"/>
          </a:solidFill>
          <a:ln cap="rnd" cmpd="sng" w="19050">
            <a:solidFill>
              <a:srgbClr val="2855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75" name="Google Shape;175;p4"/>
          <p:cNvSpPr/>
          <p:nvPr/>
        </p:nvSpPr>
        <p:spPr>
          <a:xfrm>
            <a:off x="4905414" y="4033414"/>
            <a:ext cx="452400" cy="484500"/>
          </a:xfrm>
          <a:prstGeom prst="rightArrow">
            <a:avLst>
              <a:gd fmla="val 50000" name="adj1"/>
              <a:gd fmla="val 50000" name="adj2"/>
            </a:avLst>
          </a:prstGeom>
          <a:solidFill>
            <a:schemeClr val="accent1"/>
          </a:solidFill>
          <a:ln cap="rnd" cmpd="sng" w="19050">
            <a:solidFill>
              <a:srgbClr val="2855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76" name="Google Shape;176;p4"/>
          <p:cNvSpPr/>
          <p:nvPr/>
        </p:nvSpPr>
        <p:spPr>
          <a:xfrm>
            <a:off x="2414589" y="5037393"/>
            <a:ext cx="452387" cy="484632"/>
          </a:xfrm>
          <a:prstGeom prst="rightArrow">
            <a:avLst>
              <a:gd fmla="val 50000" name="adj1"/>
              <a:gd fmla="val 50000" name="adj2"/>
            </a:avLst>
          </a:prstGeom>
          <a:solidFill>
            <a:schemeClr val="accent1"/>
          </a:solidFill>
          <a:ln cap="rnd" cmpd="sng" w="19050">
            <a:solidFill>
              <a:srgbClr val="2855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77" name="Google Shape;177;p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Einat A. Bronstein, RSU</a:t>
            </a:r>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5"/>
          <p:cNvPicPr preferRelativeResize="0"/>
          <p:nvPr/>
        </p:nvPicPr>
        <p:blipFill rotWithShape="1">
          <a:blip r:embed="rId4">
            <a:alphaModFix/>
          </a:blip>
          <a:srcRect b="0" l="0" r="0" t="0"/>
          <a:stretch/>
        </p:blipFill>
        <p:spPr>
          <a:xfrm>
            <a:off x="0" y="0"/>
            <a:ext cx="12192000" cy="6857999"/>
          </a:xfrm>
          <a:prstGeom prst="rect">
            <a:avLst/>
          </a:prstGeom>
          <a:noFill/>
          <a:ln>
            <a:noFill/>
          </a:ln>
        </p:spPr>
      </p:pic>
      <p:sp>
        <p:nvSpPr>
          <p:cNvPr id="183" name="Google Shape;183;p5"/>
          <p:cNvSpPr txBox="1"/>
          <p:nvPr/>
        </p:nvSpPr>
        <p:spPr>
          <a:xfrm>
            <a:off x="0" y="6858000"/>
            <a:ext cx="1124452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dk1"/>
                </a:solidFill>
                <a:latin typeface="Trebuchet MS"/>
                <a:ea typeface="Trebuchet MS"/>
                <a:cs typeface="Trebuchet MS"/>
                <a:sym typeface="Trebuchet MS"/>
                <a:hlinkClick r:id="rId5">
                  <a:extLst>
                    <a:ext uri="{A12FA001-AC4F-418D-AE19-62706E023703}">
                      <ahyp:hlinkClr val="tx"/>
                    </a:ext>
                  </a:extLst>
                </a:hlinkClick>
              </a:rPr>
              <a:t>This Photo </a:t>
            </a:r>
            <a:r>
              <a:rPr lang="en-US" sz="900">
                <a:solidFill>
                  <a:schemeClr val="dk1"/>
                </a:solidFill>
                <a:latin typeface="Trebuchet MS"/>
                <a:ea typeface="Trebuchet MS"/>
                <a:cs typeface="Trebuchet MS"/>
                <a:sym typeface="Trebuchet MS"/>
              </a:rPr>
              <a:t>by Autor desconocido is licensed under </a:t>
            </a:r>
            <a:r>
              <a:rPr lang="en-US" sz="900" u="sng">
                <a:solidFill>
                  <a:schemeClr val="dk1"/>
                </a:solidFill>
                <a:latin typeface="Trebuchet MS"/>
                <a:ea typeface="Trebuchet MS"/>
                <a:cs typeface="Trebuchet MS"/>
                <a:sym typeface="Trebuchet MS"/>
                <a:hlinkClick r:id="rId6">
                  <a:extLst>
                    <a:ext uri="{A12FA001-AC4F-418D-AE19-62706E023703}">
                      <ahyp:hlinkClr val="tx"/>
                    </a:ext>
                  </a:extLst>
                </a:hlinkClick>
              </a:rPr>
              <a:t>CC BY</a:t>
            </a:r>
            <a:endParaRPr sz="900">
              <a:solidFill>
                <a:schemeClr val="dk1"/>
              </a:solidFill>
              <a:latin typeface="Trebuchet MS"/>
              <a:ea typeface="Trebuchet MS"/>
              <a:cs typeface="Trebuchet MS"/>
              <a:sym typeface="Trebuchet MS"/>
            </a:endParaRPr>
          </a:p>
        </p:txBody>
      </p:sp>
      <p:sp>
        <p:nvSpPr>
          <p:cNvPr id="184" name="Google Shape;184;p5"/>
          <p:cNvSpPr txBox="1"/>
          <p:nvPr>
            <p:ph idx="1" type="body"/>
          </p:nvPr>
        </p:nvSpPr>
        <p:spPr>
          <a:xfrm>
            <a:off x="677334" y="718457"/>
            <a:ext cx="10837332" cy="5322906"/>
          </a:xfrm>
          <a:prstGeom prst="rect">
            <a:avLst/>
          </a:prstGeom>
          <a:noFill/>
          <a:ln>
            <a:noFill/>
          </a:ln>
        </p:spPr>
        <p:txBody>
          <a:bodyPr anchorCtr="0" anchor="t" bIns="45700" lIns="91425" spcFirstLastPara="1" rIns="91425" wrap="square" tIns="45700">
            <a:normAutofit fontScale="80000" lnSpcReduction="10000"/>
          </a:bodyPr>
          <a:lstStyle/>
          <a:p>
            <a:pPr indent="0" lvl="0" marL="0" rtl="0" algn="l">
              <a:spcBef>
                <a:spcPts val="0"/>
              </a:spcBef>
              <a:spcAft>
                <a:spcPts val="0"/>
              </a:spcAft>
              <a:buSzPct val="80000"/>
              <a:buNone/>
            </a:pPr>
            <a:r>
              <a:rPr b="1" lang="en-US" sz="4800">
                <a:solidFill>
                  <a:schemeClr val="lt1"/>
                </a:solidFill>
              </a:rPr>
              <a:t>Cuando las personas pasan por la descarga</a:t>
            </a:r>
            <a:br>
              <a:rPr b="1" lang="en-US" sz="4300">
                <a:solidFill>
                  <a:schemeClr val="lt1"/>
                </a:solidFill>
              </a:rPr>
            </a:br>
            <a:endParaRPr b="1" sz="4300">
              <a:solidFill>
                <a:schemeClr val="lt1"/>
              </a:solidFill>
            </a:endParaRPr>
          </a:p>
          <a:p>
            <a:pPr indent="-342900" lvl="0" marL="342900" rtl="0" algn="l">
              <a:spcBef>
                <a:spcPts val="1000"/>
              </a:spcBef>
              <a:spcAft>
                <a:spcPts val="0"/>
              </a:spcAft>
              <a:buSzPct val="80000"/>
              <a:buChar char="►"/>
            </a:pPr>
            <a:r>
              <a:rPr b="1" lang="en-US" sz="3800">
                <a:solidFill>
                  <a:schemeClr val="lt1"/>
                </a:solidFill>
              </a:rPr>
              <a:t>Se sienten ligeras, tranquilas, conectadas</a:t>
            </a:r>
            <a:endParaRPr/>
          </a:p>
          <a:p>
            <a:pPr indent="-342900" lvl="0" marL="342900" rtl="0" algn="l">
              <a:spcBef>
                <a:spcPts val="1000"/>
              </a:spcBef>
              <a:spcAft>
                <a:spcPts val="0"/>
              </a:spcAft>
              <a:buSzPct val="80000"/>
              <a:buChar char="►"/>
            </a:pPr>
            <a:r>
              <a:rPr b="1" i="1" lang="en-US" sz="3800">
                <a:solidFill>
                  <a:schemeClr val="lt1"/>
                </a:solidFill>
              </a:rPr>
              <a:t>"Sé que soy querida/amada"</a:t>
            </a:r>
            <a:endParaRPr/>
          </a:p>
          <a:p>
            <a:pPr indent="-342900" lvl="0" marL="342900" rtl="0" algn="l">
              <a:spcBef>
                <a:spcPts val="1000"/>
              </a:spcBef>
              <a:spcAft>
                <a:spcPts val="0"/>
              </a:spcAft>
              <a:buSzPct val="80000"/>
              <a:buChar char="►"/>
            </a:pPr>
            <a:r>
              <a:rPr b="1" i="1" lang="en-US" sz="3800">
                <a:solidFill>
                  <a:schemeClr val="lt1"/>
                </a:solidFill>
              </a:rPr>
              <a:t>"Siento que he vuelto a casa"</a:t>
            </a:r>
            <a:endParaRPr/>
          </a:p>
          <a:p>
            <a:pPr indent="-342900" lvl="0" marL="342900" rtl="0" algn="l">
              <a:spcBef>
                <a:spcPts val="1000"/>
              </a:spcBef>
              <a:spcAft>
                <a:spcPts val="0"/>
              </a:spcAft>
              <a:buSzPct val="80000"/>
              <a:buChar char="►"/>
            </a:pPr>
            <a:r>
              <a:rPr b="1" i="1" lang="en-US" sz="3800">
                <a:solidFill>
                  <a:schemeClr val="lt1"/>
                </a:solidFill>
              </a:rPr>
              <a:t>"Me siento profundamente conectado a esta parte/todas mis partes/todos en mi vida/la humanidad"</a:t>
            </a:r>
            <a:br>
              <a:rPr b="1" lang="en-US" sz="2800">
                <a:solidFill>
                  <a:schemeClr val="lt1"/>
                </a:solidFill>
              </a:rPr>
            </a:br>
            <a:endParaRPr b="1" sz="2800">
              <a:solidFill>
                <a:schemeClr val="lt1"/>
              </a:solidFill>
            </a:endParaRPr>
          </a:p>
          <a:p>
            <a:pPr indent="0" lvl="0" marL="0" rtl="0" algn="l">
              <a:spcBef>
                <a:spcPts val="1000"/>
              </a:spcBef>
              <a:spcAft>
                <a:spcPts val="0"/>
              </a:spcAft>
              <a:buSzPct val="80000"/>
              <a:buNone/>
            </a:pPr>
            <a:r>
              <a:rPr b="1" lang="en-US" sz="3900">
                <a:solidFill>
                  <a:schemeClr val="lt1"/>
                </a:solidFill>
              </a:rPr>
              <a:t>Cuanto más se </a:t>
            </a:r>
            <a:r>
              <a:rPr b="1" lang="en-US" sz="3900">
                <a:solidFill>
                  <a:schemeClr val="lt1"/>
                </a:solidFill>
                <a:extLst>
                  <a:ext uri="http://customooxmlschemas.google.com/">
                    <go:slidesCustomData xmlns:go="http://customooxmlschemas.google.com/" textRoundtripDataId="0"/>
                  </a:ext>
                </a:extLst>
              </a:rPr>
              <a:t>descargan</a:t>
            </a:r>
            <a:r>
              <a:rPr b="1" lang="en-US" sz="3900">
                <a:solidFill>
                  <a:schemeClr val="lt1"/>
                </a:solidFill>
              </a:rPr>
              <a:t> las personas, más experimentan su Self.</a:t>
            </a:r>
            <a:endParaRPr/>
          </a:p>
          <a:p>
            <a:pPr indent="-269748" lvl="0" marL="342900" rtl="0" algn="l">
              <a:spcBef>
                <a:spcPts val="1000"/>
              </a:spcBef>
              <a:spcAft>
                <a:spcPts val="0"/>
              </a:spcAft>
              <a:buSzPct val="79999"/>
              <a:buNone/>
            </a:pPr>
            <a:r>
              <a:t/>
            </a:r>
            <a:endParaRPr/>
          </a:p>
        </p:txBody>
      </p:sp>
      <p:sp>
        <p:nvSpPr>
          <p:cNvPr id="185" name="Google Shape;185;p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Einat A. Bronstein, MSW</a:t>
            </a:r>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CFE"/>
            </a:gs>
            <a:gs pos="74000">
              <a:srgbClr val="B5E7F7"/>
            </a:gs>
            <a:gs pos="83000">
              <a:srgbClr val="B5E7F7"/>
            </a:gs>
            <a:gs pos="100000">
              <a:srgbClr val="CEEFFA"/>
            </a:gs>
          </a:gsLst>
          <a:lin ang="5400000" scaled="0"/>
        </a:gradFill>
      </p:bgPr>
    </p:bg>
    <p:spTree>
      <p:nvGrpSpPr>
        <p:cNvPr id="189" name="Shape 189"/>
        <p:cNvGrpSpPr/>
        <p:nvPr/>
      </p:nvGrpSpPr>
      <p:grpSpPr>
        <a:xfrm>
          <a:off x="0" y="0"/>
          <a:ext cx="0" cy="0"/>
          <a:chOff x="0" y="0"/>
          <a:chExt cx="0" cy="0"/>
        </a:xfrm>
      </p:grpSpPr>
      <p:sp>
        <p:nvSpPr>
          <p:cNvPr id="190" name="Google Shape;190;p6"/>
          <p:cNvSpPr txBox="1"/>
          <p:nvPr>
            <p:ph type="title"/>
          </p:nvPr>
        </p:nvSpPr>
        <p:spPr>
          <a:xfrm>
            <a:off x="677334" y="609600"/>
            <a:ext cx="4412189" cy="83418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F7597"/>
              </a:buClr>
              <a:buSzPts val="2400"/>
              <a:buFont typeface="Trebuchet MS"/>
              <a:buNone/>
            </a:pPr>
            <a:r>
              <a:rPr b="1" lang="en-US" sz="2400">
                <a:solidFill>
                  <a:srgbClr val="0F7597"/>
                </a:solidFill>
              </a:rPr>
              <a:t>El impulso de reconexión:</a:t>
            </a:r>
            <a:endParaRPr sz="2400">
              <a:solidFill>
                <a:srgbClr val="0F7597"/>
              </a:solidFill>
            </a:endParaRPr>
          </a:p>
        </p:txBody>
      </p:sp>
      <p:sp>
        <p:nvSpPr>
          <p:cNvPr id="191" name="Google Shape;191;p6"/>
          <p:cNvSpPr txBox="1"/>
          <p:nvPr>
            <p:ph idx="1" type="body"/>
          </p:nvPr>
        </p:nvSpPr>
        <p:spPr>
          <a:xfrm>
            <a:off x="677334" y="1203158"/>
            <a:ext cx="4184035" cy="558265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t/>
            </a:r>
            <a:endParaRPr b="1" sz="2000"/>
          </a:p>
          <a:p>
            <a:pPr indent="0" lvl="0" marL="0" rtl="0" algn="l">
              <a:spcBef>
                <a:spcPts val="0"/>
              </a:spcBef>
              <a:spcAft>
                <a:spcPts val="0"/>
              </a:spcAft>
              <a:buSzPts val="1600"/>
              <a:buNone/>
            </a:pPr>
            <a:r>
              <a:rPr b="1" lang="en-US" sz="2000"/>
              <a:t>El anhelo del Self por reunirse con el Self – Estamos diseñados para la conexión:</a:t>
            </a:r>
            <a:endParaRPr b="1" sz="2000"/>
          </a:p>
          <a:p>
            <a:pPr indent="0" lvl="0" marL="0" rtl="0" algn="l">
              <a:spcBef>
                <a:spcPts val="1000"/>
              </a:spcBef>
              <a:spcAft>
                <a:spcPts val="0"/>
              </a:spcAft>
              <a:buSzPts val="1600"/>
              <a:buNone/>
            </a:pPr>
            <a:r>
              <a:t/>
            </a:r>
            <a:endParaRPr sz="2000">
              <a:latin typeface="Times New Roman"/>
              <a:ea typeface="Times New Roman"/>
              <a:cs typeface="Times New Roman"/>
              <a:sym typeface="Times New Roman"/>
            </a:endParaRPr>
          </a:p>
          <a:p>
            <a:pPr indent="0" lvl="0" marL="0" rtl="0" algn="l">
              <a:spcBef>
                <a:spcPts val="1000"/>
              </a:spcBef>
              <a:spcAft>
                <a:spcPts val="0"/>
              </a:spcAft>
              <a:buSzPts val="1600"/>
              <a:buNone/>
            </a:pPr>
            <a:r>
              <a:rPr lang="en-US" sz="2000"/>
              <a:t>Cuanto más lideradas por el Self se vuelven las personas:</a:t>
            </a:r>
            <a:endParaRPr sz="2000"/>
          </a:p>
          <a:p>
            <a:pPr indent="-342900" lvl="0" marL="342900" rtl="0" algn="l">
              <a:spcBef>
                <a:spcPts val="1000"/>
              </a:spcBef>
              <a:spcAft>
                <a:spcPts val="0"/>
              </a:spcAft>
              <a:buSzPts val="1600"/>
              <a:buChar char="►"/>
            </a:pPr>
            <a:r>
              <a:rPr lang="en-US" sz="2000"/>
              <a:t>Más conectadas se sientan internamente</a:t>
            </a:r>
            <a:endParaRPr/>
          </a:p>
          <a:p>
            <a:pPr indent="-342900" lvl="0" marL="342900" rtl="0" algn="l">
              <a:spcBef>
                <a:spcPts val="1000"/>
              </a:spcBef>
              <a:spcAft>
                <a:spcPts val="0"/>
              </a:spcAft>
              <a:buSzPts val="1600"/>
              <a:buChar char="►"/>
            </a:pPr>
            <a:r>
              <a:rPr lang="en-US" sz="2000"/>
              <a:t>Más buscan conectar con otras personas lideradas por el Self</a:t>
            </a:r>
            <a:endParaRPr/>
          </a:p>
          <a:p>
            <a:pPr indent="-342900" lvl="0" marL="342900" rtl="0" algn="l">
              <a:spcBef>
                <a:spcPts val="1000"/>
              </a:spcBef>
              <a:spcAft>
                <a:spcPts val="0"/>
              </a:spcAft>
              <a:buSzPts val="1600"/>
              <a:buChar char="►"/>
            </a:pPr>
            <a:r>
              <a:rPr lang="en-US" sz="2000"/>
              <a:t>Más buscan y son capaces de conectar con un Ser Superior y otras dimensiones</a:t>
            </a:r>
            <a:endParaRPr/>
          </a:p>
        </p:txBody>
      </p:sp>
      <p:pic>
        <p:nvPicPr>
          <p:cNvPr id="192" name="Google Shape;192;p6"/>
          <p:cNvPicPr preferRelativeResize="0"/>
          <p:nvPr>
            <p:ph idx="2" type="body"/>
          </p:nvPr>
        </p:nvPicPr>
        <p:blipFill rotWithShape="1">
          <a:blip r:embed="rId4">
            <a:alphaModFix/>
          </a:blip>
          <a:srcRect b="0" l="0" r="0" t="0"/>
          <a:stretch/>
        </p:blipFill>
        <p:spPr>
          <a:xfrm>
            <a:off x="5089524" y="0"/>
            <a:ext cx="7102475" cy="6858000"/>
          </a:xfrm>
          <a:prstGeom prst="rect">
            <a:avLst/>
          </a:prstGeom>
          <a:noFill/>
          <a:ln>
            <a:noFill/>
          </a:ln>
        </p:spPr>
      </p:pic>
      <p:sp>
        <p:nvSpPr>
          <p:cNvPr id="193" name="Google Shape;193;p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Einat A. Bronstein, RSU</a:t>
            </a:r>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CFE"/>
            </a:gs>
            <a:gs pos="74000">
              <a:srgbClr val="B5E7F7"/>
            </a:gs>
            <a:gs pos="83000">
              <a:srgbClr val="B5E7F7"/>
            </a:gs>
            <a:gs pos="100000">
              <a:srgbClr val="CEEFFA"/>
            </a:gs>
          </a:gsLst>
          <a:lin ang="5400000" scaled="0"/>
        </a:gradFill>
      </p:bgPr>
    </p:bg>
    <p:spTree>
      <p:nvGrpSpPr>
        <p:cNvPr id="197" name="Shape 197"/>
        <p:cNvGrpSpPr/>
        <p:nvPr/>
      </p:nvGrpSpPr>
      <p:grpSpPr>
        <a:xfrm>
          <a:off x="0" y="0"/>
          <a:ext cx="0" cy="0"/>
          <a:chOff x="0" y="0"/>
          <a:chExt cx="0" cy="0"/>
        </a:xfrm>
      </p:grpSpPr>
      <p:pic>
        <p:nvPicPr>
          <p:cNvPr id="198" name="Google Shape;198;p7"/>
          <p:cNvPicPr preferRelativeResize="0"/>
          <p:nvPr/>
        </p:nvPicPr>
        <p:blipFill rotWithShape="1">
          <a:blip r:embed="rId4">
            <a:alphaModFix/>
          </a:blip>
          <a:srcRect b="0" l="0" r="0" t="0"/>
          <a:stretch/>
        </p:blipFill>
        <p:spPr>
          <a:xfrm>
            <a:off x="4985886" y="500514"/>
            <a:ext cx="7206114" cy="6357486"/>
          </a:xfrm>
          <a:prstGeom prst="rect">
            <a:avLst/>
          </a:prstGeom>
          <a:noFill/>
          <a:ln>
            <a:noFill/>
          </a:ln>
        </p:spPr>
      </p:pic>
      <p:sp>
        <p:nvSpPr>
          <p:cNvPr id="199" name="Google Shape;199;p7"/>
          <p:cNvSpPr txBox="1"/>
          <p:nvPr>
            <p:ph idx="1" type="body"/>
          </p:nvPr>
        </p:nvSpPr>
        <p:spPr>
          <a:xfrm>
            <a:off x="404495" y="0"/>
            <a:ext cx="4470400" cy="3973830"/>
          </a:xfrm>
          <a:prstGeom prst="rect">
            <a:avLst/>
          </a:prstGeom>
          <a:noFill/>
          <a:ln>
            <a:noFill/>
          </a:ln>
        </p:spPr>
        <p:txBody>
          <a:bodyPr anchorCtr="0" anchor="t" bIns="45700" lIns="91425" spcFirstLastPara="1" rIns="91425" wrap="square" tIns="45700">
            <a:normAutofit fontScale="62500" lnSpcReduction="10000"/>
          </a:bodyPr>
          <a:lstStyle/>
          <a:p>
            <a:pPr indent="0" lvl="0" marL="0" rtl="0" algn="l">
              <a:spcBef>
                <a:spcPts val="0"/>
              </a:spcBef>
              <a:spcAft>
                <a:spcPts val="0"/>
              </a:spcAft>
              <a:buSzPct val="80000"/>
              <a:buNone/>
            </a:pPr>
            <a:r>
              <a:t/>
            </a:r>
            <a:endParaRPr b="1" sz="3200"/>
          </a:p>
          <a:p>
            <a:pPr indent="0" lvl="0" marL="0" rtl="0" algn="ctr">
              <a:spcBef>
                <a:spcPts val="1000"/>
              </a:spcBef>
              <a:spcAft>
                <a:spcPts val="0"/>
              </a:spcAft>
              <a:buSzPct val="80000"/>
              <a:buNone/>
            </a:pPr>
            <a:r>
              <a:rPr b="1" lang="en-US" sz="3800">
                <a:solidFill>
                  <a:srgbClr val="31843C"/>
                </a:solidFill>
              </a:rPr>
              <a:t>Dos conceptos de sistemas pertinentes para ayudar a entender nuestro sistema:</a:t>
            </a:r>
            <a:endParaRPr/>
          </a:p>
          <a:p>
            <a:pPr indent="0" lvl="0" marL="0" rtl="0" algn="ctr">
              <a:spcBef>
                <a:spcPts val="1000"/>
              </a:spcBef>
              <a:spcAft>
                <a:spcPts val="0"/>
              </a:spcAft>
              <a:buSzPct val="80000"/>
              <a:buNone/>
            </a:pPr>
            <a:r>
              <a:t/>
            </a:r>
            <a:endParaRPr b="1" sz="1100">
              <a:solidFill>
                <a:srgbClr val="4C6E1A"/>
              </a:solidFill>
            </a:endParaRPr>
          </a:p>
          <a:p>
            <a:pPr indent="0" lvl="0" marL="0" rtl="0" algn="ctr">
              <a:spcBef>
                <a:spcPts val="1000"/>
              </a:spcBef>
              <a:spcAft>
                <a:spcPts val="0"/>
              </a:spcAft>
              <a:buSzPct val="80000"/>
              <a:buNone/>
            </a:pPr>
            <a:r>
              <a:rPr lang="en-US" sz="3200" u="sng">
                <a:solidFill>
                  <a:schemeClr val="accent5"/>
                </a:solidFill>
              </a:rPr>
              <a:t>Fractales: </a:t>
            </a:r>
            <a:r>
              <a:rPr lang="en-US" sz="3200">
                <a:solidFill>
                  <a:schemeClr val="accent5"/>
                </a:solidFill>
              </a:rPr>
              <a:t>(Benoit Mandelbrot)</a:t>
            </a:r>
            <a:endParaRPr sz="3200">
              <a:solidFill>
                <a:schemeClr val="accent5"/>
              </a:solidFill>
            </a:endParaRPr>
          </a:p>
          <a:p>
            <a:pPr indent="0" lvl="0" marL="0" rtl="0" algn="ctr">
              <a:spcBef>
                <a:spcPts val="1000"/>
              </a:spcBef>
              <a:spcAft>
                <a:spcPts val="0"/>
              </a:spcAft>
              <a:buSzPct val="80000"/>
              <a:buNone/>
            </a:pPr>
            <a:r>
              <a:rPr lang="en-US" sz="3200">
                <a:solidFill>
                  <a:schemeClr val="accent5"/>
                </a:solidFill>
              </a:rPr>
              <a:t>Los patrones característicos se repiten en cada nivel descendente. </a:t>
            </a:r>
            <a:endParaRPr sz="3200">
              <a:solidFill>
                <a:schemeClr val="accent5"/>
              </a:solidFill>
            </a:endParaRPr>
          </a:p>
          <a:p>
            <a:pPr indent="0" lvl="0" marL="0" rtl="0" algn="ctr">
              <a:spcBef>
                <a:spcPts val="1000"/>
              </a:spcBef>
              <a:spcAft>
                <a:spcPts val="0"/>
              </a:spcAft>
              <a:buSzPct val="80000"/>
              <a:buNone/>
            </a:pPr>
            <a:r>
              <a:rPr lang="en-US" sz="3200">
                <a:solidFill>
                  <a:schemeClr val="accent5"/>
                </a:solidFill>
              </a:rPr>
              <a:t>Las partes en cualquier nivel son similares en forma al todo</a:t>
            </a:r>
            <a:endParaRPr sz="3200">
              <a:solidFill>
                <a:schemeClr val="accent5"/>
              </a:solidFill>
            </a:endParaRPr>
          </a:p>
          <a:p>
            <a:pPr indent="-278892" lvl="0" marL="342900" rtl="0" algn="l">
              <a:spcBef>
                <a:spcPts val="1000"/>
              </a:spcBef>
              <a:spcAft>
                <a:spcPts val="0"/>
              </a:spcAft>
              <a:buSzPct val="79999"/>
              <a:buNone/>
            </a:pPr>
            <a:r>
              <a:t/>
            </a:r>
            <a:endParaRPr sz="1800">
              <a:latin typeface="Times New Roman"/>
              <a:ea typeface="Times New Roman"/>
              <a:cs typeface="Times New Roman"/>
              <a:sym typeface="Times New Roman"/>
            </a:endParaRPr>
          </a:p>
        </p:txBody>
      </p:sp>
      <p:sp>
        <p:nvSpPr>
          <p:cNvPr id="200" name="Google Shape;200;p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Einat A. Bronstein, RSU</a:t>
            </a:r>
            <a:endParaRPr/>
          </a:p>
        </p:txBody>
      </p:sp>
      <p:sp>
        <p:nvSpPr>
          <p:cNvPr id="201" name="Google Shape;201;p7"/>
          <p:cNvSpPr txBox="1"/>
          <p:nvPr/>
        </p:nvSpPr>
        <p:spPr>
          <a:xfrm>
            <a:off x="405130" y="3821430"/>
            <a:ext cx="4469700" cy="307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5"/>
              </a:buClr>
              <a:buSzPts val="2200"/>
              <a:buFont typeface="Trebuchet MS"/>
              <a:buNone/>
            </a:pPr>
            <a:r>
              <a:rPr lang="en-US" sz="2200" u="sng">
                <a:solidFill>
                  <a:schemeClr val="accent5"/>
                </a:solidFill>
                <a:latin typeface="Trebuchet MS"/>
                <a:ea typeface="Trebuchet MS"/>
                <a:cs typeface="Trebuchet MS"/>
                <a:sym typeface="Trebuchet MS"/>
              </a:rPr>
              <a:t>Holones</a:t>
            </a:r>
            <a:r>
              <a:rPr lang="en-US" sz="2200">
                <a:solidFill>
                  <a:schemeClr val="accent5"/>
                </a:solidFill>
                <a:latin typeface="Trebuchet MS"/>
                <a:ea typeface="Trebuchet MS"/>
                <a:cs typeface="Trebuchet MS"/>
                <a:sym typeface="Trebuchet MS"/>
              </a:rPr>
              <a:t>: (Arthur Koestler)</a:t>
            </a:r>
            <a:endParaRPr sz="2200">
              <a:solidFill>
                <a:schemeClr val="accent5"/>
              </a:solidFill>
              <a:latin typeface="Trebuchet MS"/>
              <a:ea typeface="Trebuchet MS"/>
              <a:cs typeface="Trebuchet MS"/>
              <a:sym typeface="Trebuchet MS"/>
            </a:endParaRPr>
          </a:p>
          <a:p>
            <a:pPr indent="0" lvl="0" marL="0" marR="0" rtl="0" algn="ctr">
              <a:spcBef>
                <a:spcPts val="0"/>
              </a:spcBef>
              <a:spcAft>
                <a:spcPts val="0"/>
              </a:spcAft>
              <a:buClr>
                <a:schemeClr val="accent5"/>
              </a:buClr>
              <a:buSzPts val="2200"/>
              <a:buFont typeface="Trebuchet MS"/>
              <a:buNone/>
            </a:pPr>
            <a:r>
              <a:rPr lang="en-US" sz="2200">
                <a:solidFill>
                  <a:schemeClr val="accent5"/>
                </a:solidFill>
                <a:latin typeface="Trebuchet MS"/>
                <a:ea typeface="Trebuchet MS"/>
                <a:cs typeface="Trebuchet MS"/>
                <a:sym typeface="Trebuchet MS"/>
              </a:rPr>
              <a:t>Todo es tanto un todo en sí mismo y al mismo tiempo es  parte de un todo mayor. (‘hol’ en griego significa "todo" y ‘on’ significa "parte"). Nuestro sistema es </a:t>
            </a:r>
            <a:r>
              <a:rPr b="1" lang="en-US" sz="2200">
                <a:solidFill>
                  <a:schemeClr val="accent5"/>
                </a:solidFill>
                <a:latin typeface="Trebuchet MS"/>
                <a:ea typeface="Trebuchet MS"/>
                <a:cs typeface="Trebuchet MS"/>
                <a:sym typeface="Trebuchet MS"/>
              </a:rPr>
              <a:t>una "holarquía". </a:t>
            </a:r>
            <a:endParaRPr b="1" sz="2200">
              <a:solidFill>
                <a:schemeClr val="accent5"/>
              </a:solidFill>
              <a:latin typeface="Trebuchet MS"/>
              <a:ea typeface="Trebuchet MS"/>
              <a:cs typeface="Trebuchet MS"/>
              <a:sym typeface="Trebuchet MS"/>
            </a:endParaRPr>
          </a:p>
          <a:p>
            <a:pPr indent="0" lvl="0" marL="0" marR="0" rtl="0" algn="ctr">
              <a:spcBef>
                <a:spcPts val="0"/>
              </a:spcBef>
              <a:spcAft>
                <a:spcPts val="0"/>
              </a:spcAft>
              <a:buClr>
                <a:schemeClr val="accent5"/>
              </a:buClr>
              <a:buSzPts val="2200"/>
              <a:buFont typeface="Trebuchet MS"/>
              <a:buNone/>
            </a:pPr>
            <a:r>
              <a:t/>
            </a:r>
            <a:endParaRPr b="1" sz="2200">
              <a:solidFill>
                <a:schemeClr val="accent5"/>
              </a:solidFill>
              <a:latin typeface="Trebuchet MS"/>
              <a:ea typeface="Trebuchet MS"/>
              <a:cs typeface="Trebuchet MS"/>
              <a:sym typeface="Trebuchet MS"/>
            </a:endParaRPr>
          </a:p>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Tree>
  </p:cSld>
  <p:clrMapOvr>
    <a:masterClrMapping/>
  </p:clrMapOvr>
  <mc:AlternateContent>
    <mc:Choice Requires="p14">
      <p:transition spd="slow" p14:dur="15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4">
            <a:alphaModFix/>
          </a:blip>
          <a:tile algn="tl" flip="none" tx="0" sx="100000" ty="0" sy="100000"/>
        </a:blipFill>
      </p:bgPr>
    </p:bg>
    <p:spTree>
      <p:nvGrpSpPr>
        <p:cNvPr id="205" name="Shape 205"/>
        <p:cNvGrpSpPr/>
        <p:nvPr/>
      </p:nvGrpSpPr>
      <p:grpSpPr>
        <a:xfrm>
          <a:off x="0" y="0"/>
          <a:ext cx="0" cy="0"/>
          <a:chOff x="0" y="0"/>
          <a:chExt cx="0" cy="0"/>
        </a:xfrm>
      </p:grpSpPr>
      <p:pic>
        <p:nvPicPr>
          <p:cNvPr id="206" name="Google Shape;206;p8"/>
          <p:cNvPicPr preferRelativeResize="0"/>
          <p:nvPr/>
        </p:nvPicPr>
        <p:blipFill rotWithShape="1">
          <a:blip r:embed="rId5">
            <a:alphaModFix/>
          </a:blip>
          <a:srcRect b="0" l="0" r="0" t="0"/>
          <a:stretch/>
        </p:blipFill>
        <p:spPr>
          <a:xfrm>
            <a:off x="2146249" y="0"/>
            <a:ext cx="7899504" cy="6858000"/>
          </a:xfrm>
          <a:prstGeom prst="rect">
            <a:avLst/>
          </a:prstGeom>
          <a:noFill/>
          <a:ln>
            <a:noFill/>
          </a:ln>
        </p:spPr>
      </p:pic>
      <p:sp>
        <p:nvSpPr>
          <p:cNvPr id="207" name="Google Shape;207;p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Einat A. Bronstein, RSU</a:t>
            </a:r>
            <a:endParaRPr/>
          </a:p>
        </p:txBody>
      </p:sp>
      <p:sp>
        <p:nvSpPr>
          <p:cNvPr id="208" name="Google Shape;208;p8"/>
          <p:cNvSpPr txBox="1"/>
          <p:nvPr/>
        </p:nvSpPr>
        <p:spPr>
          <a:xfrm>
            <a:off x="2392045" y="58420"/>
            <a:ext cx="3270250" cy="368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Arbol de la Vida</a:t>
            </a:r>
            <a:endParaRPr/>
          </a:p>
        </p:txBody>
      </p:sp>
      <p:sp>
        <p:nvSpPr>
          <p:cNvPr id="209" name="Google Shape;209;p8"/>
          <p:cNvSpPr txBox="1"/>
          <p:nvPr/>
        </p:nvSpPr>
        <p:spPr>
          <a:xfrm>
            <a:off x="6331585" y="58420"/>
            <a:ext cx="3270250" cy="368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Placenta Humana</a:t>
            </a:r>
            <a:endParaRPr/>
          </a:p>
        </p:txBody>
      </p:sp>
      <p:sp>
        <p:nvSpPr>
          <p:cNvPr id="210" name="Google Shape;210;p8"/>
          <p:cNvSpPr txBox="1"/>
          <p:nvPr/>
        </p:nvSpPr>
        <p:spPr>
          <a:xfrm>
            <a:off x="2320925" y="2973075"/>
            <a:ext cx="38613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T</a:t>
            </a:r>
            <a:r>
              <a:rPr lang="en-US" sz="1800">
                <a:solidFill>
                  <a:schemeClr val="dk1"/>
                </a:solidFill>
                <a:latin typeface="Trebuchet MS"/>
                <a:ea typeface="Trebuchet MS"/>
                <a:cs typeface="Trebuchet MS"/>
                <a:sym typeface="Trebuchet MS"/>
              </a:rPr>
              <a:t>ocón</a:t>
            </a:r>
            <a:r>
              <a:rPr lang="en-US" sz="1800">
                <a:solidFill>
                  <a:schemeClr val="dk1"/>
                </a:solidFill>
                <a:latin typeface="Trebuchet MS"/>
                <a:ea typeface="Trebuchet MS"/>
                <a:cs typeface="Trebuchet MS"/>
                <a:sym typeface="Trebuchet MS"/>
              </a:rPr>
              <a:t> de un </a:t>
            </a:r>
            <a:r>
              <a:rPr lang="en-US" sz="1800">
                <a:solidFill>
                  <a:schemeClr val="dk1"/>
                </a:solidFill>
                <a:latin typeface="Trebuchet MS"/>
                <a:ea typeface="Trebuchet MS"/>
                <a:cs typeface="Trebuchet MS"/>
                <a:sym typeface="Trebuchet MS"/>
              </a:rPr>
              <a:t>Árbol </a:t>
            </a:r>
            <a:r>
              <a:rPr lang="en-US" sz="1800">
                <a:solidFill>
                  <a:schemeClr val="dk1"/>
                </a:solidFill>
                <a:latin typeface="Trebuchet MS"/>
                <a:ea typeface="Trebuchet MS"/>
                <a:cs typeface="Trebuchet MS"/>
                <a:sym typeface="Trebuchet MS"/>
              </a:rPr>
              <a:t> </a:t>
            </a:r>
            <a:r>
              <a:rPr lang="en-US" sz="1800">
                <a:solidFill>
                  <a:schemeClr val="dk1"/>
                </a:solidFill>
                <a:latin typeface="Trebuchet MS"/>
                <a:ea typeface="Trebuchet MS"/>
                <a:cs typeface="Trebuchet MS"/>
                <a:sym typeface="Trebuchet MS"/>
              </a:rPr>
              <a:t>Huella Dactilar</a:t>
            </a:r>
            <a:endParaRPr/>
          </a:p>
        </p:txBody>
      </p:sp>
      <p:sp>
        <p:nvSpPr>
          <p:cNvPr id="211" name="Google Shape;211;p8"/>
          <p:cNvSpPr txBox="1"/>
          <p:nvPr/>
        </p:nvSpPr>
        <p:spPr>
          <a:xfrm>
            <a:off x="6182360" y="2973070"/>
            <a:ext cx="1852930" cy="368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Pulmon</a:t>
            </a:r>
            <a:endParaRPr/>
          </a:p>
        </p:txBody>
      </p:sp>
      <p:sp>
        <p:nvSpPr>
          <p:cNvPr id="212" name="Google Shape;212;p8"/>
          <p:cNvSpPr txBox="1"/>
          <p:nvPr/>
        </p:nvSpPr>
        <p:spPr>
          <a:xfrm>
            <a:off x="8148320" y="2973070"/>
            <a:ext cx="1852930" cy="368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Rama de arbol</a:t>
            </a:r>
            <a:endParaRPr/>
          </a:p>
        </p:txBody>
      </p:sp>
      <p:sp>
        <p:nvSpPr>
          <p:cNvPr id="213" name="Google Shape;213;p8"/>
          <p:cNvSpPr txBox="1"/>
          <p:nvPr/>
        </p:nvSpPr>
        <p:spPr>
          <a:xfrm>
            <a:off x="2320925" y="5474970"/>
            <a:ext cx="2283460" cy="368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Venas de una hoja</a:t>
            </a:r>
            <a:endParaRPr/>
          </a:p>
        </p:txBody>
      </p:sp>
      <p:sp>
        <p:nvSpPr>
          <p:cNvPr id="214" name="Google Shape;214;p8"/>
          <p:cNvSpPr txBox="1"/>
          <p:nvPr/>
        </p:nvSpPr>
        <p:spPr>
          <a:xfrm>
            <a:off x="4880610" y="5474970"/>
            <a:ext cx="2283460" cy="368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Venas humanas</a:t>
            </a:r>
            <a:endParaRPr/>
          </a:p>
        </p:txBody>
      </p:sp>
      <p:sp>
        <p:nvSpPr>
          <p:cNvPr id="215" name="Google Shape;215;p8"/>
          <p:cNvSpPr txBox="1"/>
          <p:nvPr/>
        </p:nvSpPr>
        <p:spPr>
          <a:xfrm>
            <a:off x="7565390" y="5469890"/>
            <a:ext cx="2283460" cy="368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Río</a:t>
            </a:r>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CFE"/>
            </a:gs>
            <a:gs pos="74000">
              <a:srgbClr val="B5E7F7"/>
            </a:gs>
            <a:gs pos="83000">
              <a:srgbClr val="B5E7F7"/>
            </a:gs>
            <a:gs pos="100000">
              <a:srgbClr val="CEEFFA"/>
            </a:gs>
          </a:gsLst>
          <a:lin ang="5400000" scaled="0"/>
        </a:gradFill>
      </p:bgPr>
    </p:bg>
    <p:spTree>
      <p:nvGrpSpPr>
        <p:cNvPr id="219" name="Shape 219"/>
        <p:cNvGrpSpPr/>
        <p:nvPr/>
      </p:nvGrpSpPr>
      <p:grpSpPr>
        <a:xfrm>
          <a:off x="0" y="0"/>
          <a:ext cx="0" cy="0"/>
          <a:chOff x="0" y="0"/>
          <a:chExt cx="0" cy="0"/>
        </a:xfrm>
      </p:grpSpPr>
      <p:sp>
        <p:nvSpPr>
          <p:cNvPr id="220" name="Google Shape;220;p9"/>
          <p:cNvSpPr txBox="1"/>
          <p:nvPr>
            <p:ph type="title"/>
          </p:nvPr>
        </p:nvSpPr>
        <p:spPr>
          <a:xfrm>
            <a:off x="677545" y="609600"/>
            <a:ext cx="5888990"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70C0"/>
              </a:buClr>
              <a:buSzPts val="3600"/>
              <a:buFont typeface="Trebuchet MS"/>
              <a:buNone/>
            </a:pPr>
            <a:r>
              <a:rPr b="1" lang="en-US" sz="3600">
                <a:solidFill>
                  <a:srgbClr val="0070C0"/>
                </a:solidFill>
                <a:latin typeface="Trebuchet MS"/>
                <a:ea typeface="Trebuchet MS"/>
                <a:cs typeface="Trebuchet MS"/>
                <a:sym typeface="Trebuchet MS"/>
              </a:rPr>
              <a:t>Self en todos los niveles</a:t>
            </a:r>
            <a:endParaRPr>
              <a:solidFill>
                <a:srgbClr val="0070C0"/>
              </a:solidFill>
            </a:endParaRPr>
          </a:p>
        </p:txBody>
      </p:sp>
      <p:sp>
        <p:nvSpPr>
          <p:cNvPr id="221" name="Google Shape;221;p9"/>
          <p:cNvSpPr txBox="1"/>
          <p:nvPr>
            <p:ph idx="1" type="body"/>
          </p:nvPr>
        </p:nvSpPr>
        <p:spPr>
          <a:xfrm>
            <a:off x="675745" y="1930401"/>
            <a:ext cx="4185623" cy="5762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2240"/>
              <a:buNone/>
            </a:pPr>
            <a:r>
              <a:rPr b="1" lang="en-US" sz="2800">
                <a:solidFill>
                  <a:srgbClr val="0070C0"/>
                </a:solidFill>
              </a:rPr>
              <a:t>A nivel h</a:t>
            </a:r>
            <a:r>
              <a:rPr b="1" lang="en-US" sz="2800">
                <a:solidFill>
                  <a:srgbClr val="0070C0"/>
                </a:solidFill>
              </a:rPr>
              <a:t>orizontal:</a:t>
            </a:r>
            <a:endParaRPr/>
          </a:p>
          <a:p>
            <a:pPr indent="0" lvl="0" marL="0" rtl="0" algn="l">
              <a:spcBef>
                <a:spcPts val="1000"/>
              </a:spcBef>
              <a:spcAft>
                <a:spcPts val="0"/>
              </a:spcAft>
              <a:buSzPts val="1920"/>
              <a:buNone/>
            </a:pPr>
            <a:r>
              <a:t/>
            </a:r>
            <a:endParaRPr/>
          </a:p>
        </p:txBody>
      </p:sp>
      <p:sp>
        <p:nvSpPr>
          <p:cNvPr id="222" name="Google Shape;222;p9"/>
          <p:cNvSpPr txBox="1"/>
          <p:nvPr>
            <p:ph idx="2" type="body"/>
          </p:nvPr>
        </p:nvSpPr>
        <p:spPr>
          <a:xfrm>
            <a:off x="675745" y="2160983"/>
            <a:ext cx="4676684" cy="3880379"/>
          </a:xfrm>
          <a:prstGeom prst="rect">
            <a:avLst/>
          </a:prstGeom>
          <a:noFill/>
          <a:ln>
            <a:noFill/>
          </a:ln>
        </p:spPr>
        <p:txBody>
          <a:bodyPr anchorCtr="0" anchor="t" bIns="45700" lIns="91425" spcFirstLastPara="1" rIns="91425" wrap="square" tIns="45700">
            <a:normAutofit fontScale="70000" lnSpcReduction="20000"/>
          </a:bodyPr>
          <a:lstStyle/>
          <a:p>
            <a:pPr indent="0" lvl="0" marL="0" rtl="0" algn="just">
              <a:spcBef>
                <a:spcPts val="0"/>
              </a:spcBef>
              <a:spcAft>
                <a:spcPts val="0"/>
              </a:spcAft>
              <a:buSzPct val="80000"/>
              <a:buNone/>
            </a:pPr>
            <a:r>
              <a:rPr lang="en-US" sz="4400">
                <a:solidFill>
                  <a:srgbClr val="0070C0"/>
                </a:solidFill>
                <a:latin typeface="Calibri"/>
                <a:ea typeface="Calibri"/>
                <a:cs typeface="Calibri"/>
                <a:sym typeface="Calibri"/>
              </a:rPr>
              <a:t>La descarga mejora las conexiones internas entre:</a:t>
            </a:r>
            <a:endParaRPr/>
          </a:p>
          <a:p>
            <a:pPr indent="-359664" lvl="0" marL="342900" rtl="0" algn="just">
              <a:spcBef>
                <a:spcPts val="1000"/>
              </a:spcBef>
              <a:spcAft>
                <a:spcPts val="0"/>
              </a:spcAft>
              <a:buSzPct val="80000"/>
              <a:buChar char="►"/>
            </a:pPr>
            <a:r>
              <a:rPr lang="en-US" sz="4400">
                <a:solidFill>
                  <a:srgbClr val="0070C0"/>
                </a:solidFill>
                <a:latin typeface="Calibri"/>
                <a:ea typeface="Calibri"/>
                <a:cs typeface="Calibri"/>
                <a:sym typeface="Calibri"/>
              </a:rPr>
              <a:t>El Self del cliente y los Self de sus partes</a:t>
            </a:r>
            <a:endParaRPr/>
          </a:p>
          <a:p>
            <a:pPr indent="-359664" lvl="0" marL="342900" rtl="0" algn="just">
              <a:spcBef>
                <a:spcPts val="1000"/>
              </a:spcBef>
              <a:spcAft>
                <a:spcPts val="0"/>
              </a:spcAft>
              <a:buSzPct val="80000"/>
              <a:buChar char="►"/>
            </a:pPr>
            <a:r>
              <a:rPr lang="en-US" sz="4400">
                <a:solidFill>
                  <a:srgbClr val="0070C0"/>
                </a:solidFill>
                <a:latin typeface="Calibri"/>
                <a:ea typeface="Calibri"/>
                <a:cs typeface="Calibri"/>
                <a:sym typeface="Calibri"/>
              </a:rPr>
              <a:t>Conexiones entre partes (desde los Self de las partes) </a:t>
            </a:r>
            <a:endParaRPr/>
          </a:p>
          <a:p>
            <a:pPr indent="-359664" lvl="0" marL="342900" rtl="0" algn="just">
              <a:spcBef>
                <a:spcPts val="1000"/>
              </a:spcBef>
              <a:spcAft>
                <a:spcPts val="0"/>
              </a:spcAft>
              <a:buSzPct val="80000"/>
              <a:buChar char="►"/>
            </a:pPr>
            <a:r>
              <a:rPr lang="en-US" sz="4400">
                <a:solidFill>
                  <a:srgbClr val="0070C0"/>
                </a:solidFill>
                <a:latin typeface="Calibri"/>
                <a:ea typeface="Calibri"/>
                <a:cs typeface="Calibri"/>
                <a:sym typeface="Calibri"/>
              </a:rPr>
              <a:t>Conexiones externas con el Self de otras personas.</a:t>
            </a:r>
            <a:endParaRPr/>
          </a:p>
        </p:txBody>
      </p:sp>
      <p:pic>
        <p:nvPicPr>
          <p:cNvPr id="223" name="Google Shape;223;p9"/>
          <p:cNvPicPr preferRelativeResize="0"/>
          <p:nvPr>
            <p:ph idx="4" type="body"/>
          </p:nvPr>
        </p:nvPicPr>
        <p:blipFill rotWithShape="1">
          <a:blip r:embed="rId4">
            <a:alphaModFix/>
          </a:blip>
          <a:srcRect b="0" l="0" r="0" t="0"/>
          <a:stretch/>
        </p:blipFill>
        <p:spPr>
          <a:xfrm>
            <a:off x="5961856" y="965200"/>
            <a:ext cx="6230144" cy="4927599"/>
          </a:xfrm>
          <a:prstGeom prst="rect">
            <a:avLst/>
          </a:prstGeom>
          <a:noFill/>
          <a:ln>
            <a:noFill/>
          </a:ln>
        </p:spPr>
      </p:pic>
      <p:sp>
        <p:nvSpPr>
          <p:cNvPr id="224" name="Google Shape;224;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Einat A. Bronstein, RSU</a:t>
            </a:r>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2021-05-01T16:14:00Z</dcterms:created>
  <dc:creator>Jerry Bronstein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73CE40225F1E499DA2CBEA697DDE557E_12</vt:lpwstr>
  </property>
  <property fmtid="{D5CDD505-2E9C-101B-9397-08002B2CF9AE}" pid="3" name="KSOProductBuildVer">
    <vt:lpwstr>3082-12.2.0.18283</vt:lpwstr>
  </property>
</Properties>
</file>