
<file path=[Content_Types].xml><?xml version="1.0" encoding="utf-8"?>
<Types xmlns="http://schemas.openxmlformats.org/package/2006/content-types">
  <Default Extension="2"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9" r:id="rId1"/>
  </p:sldMasterIdLst>
  <p:notesMasterIdLst>
    <p:notesMasterId r:id="rId25"/>
  </p:notesMasterIdLst>
  <p:handoutMasterIdLst>
    <p:handoutMasterId r:id="rId26"/>
  </p:handoutMasterIdLst>
  <p:sldIdLst>
    <p:sldId id="256" r:id="rId2"/>
    <p:sldId id="294" r:id="rId3"/>
    <p:sldId id="277" r:id="rId4"/>
    <p:sldId id="272" r:id="rId5"/>
    <p:sldId id="258" r:id="rId6"/>
    <p:sldId id="286" r:id="rId7"/>
    <p:sldId id="260" r:id="rId8"/>
    <p:sldId id="275" r:id="rId9"/>
    <p:sldId id="279" r:id="rId10"/>
    <p:sldId id="280" r:id="rId11"/>
    <p:sldId id="269" r:id="rId12"/>
    <p:sldId id="287" r:id="rId13"/>
    <p:sldId id="288" r:id="rId14"/>
    <p:sldId id="291" r:id="rId15"/>
    <p:sldId id="292" r:id="rId16"/>
    <p:sldId id="290" r:id="rId17"/>
    <p:sldId id="289" r:id="rId18"/>
    <p:sldId id="293" r:id="rId19"/>
    <p:sldId id="266" r:id="rId20"/>
    <p:sldId id="278" r:id="rId21"/>
    <p:sldId id="271" r:id="rId22"/>
    <p:sldId id="281" r:id="rId23"/>
    <p:sldId id="285" r:id="rId24"/>
  </p:sldIdLst>
  <p:sldSz cx="12192000" cy="6858000"/>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2" d="100"/>
          <a:sy n="52" d="100"/>
        </p:scale>
        <p:origin x="160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23E1971-DAE5-D54B-79D9-B6583E864082}"/>
              </a:ext>
            </a:extLst>
          </p:cNvPr>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en-AU"/>
          </a:p>
        </p:txBody>
      </p:sp>
      <p:sp>
        <p:nvSpPr>
          <p:cNvPr id="3" name="Date Placeholder 2">
            <a:extLst>
              <a:ext uri="{FF2B5EF4-FFF2-40B4-BE49-F238E27FC236}">
                <a16:creationId xmlns:a16="http://schemas.microsoft.com/office/drawing/2014/main" id="{055FE977-87B2-C766-DF45-037EA9FAC0AE}"/>
              </a:ext>
            </a:extLst>
          </p:cNvPr>
          <p:cNvSpPr>
            <a:spLocks noGrp="1"/>
          </p:cNvSpPr>
          <p:nvPr>
            <p:ph type="dt" sz="quarter" idx="1"/>
          </p:nvPr>
        </p:nvSpPr>
        <p:spPr>
          <a:xfrm>
            <a:off x="4024313" y="0"/>
            <a:ext cx="3078162" cy="512763"/>
          </a:xfrm>
          <a:prstGeom prst="rect">
            <a:avLst/>
          </a:prstGeom>
        </p:spPr>
        <p:txBody>
          <a:bodyPr vert="horz" lIns="91440" tIns="45720" rIns="91440" bIns="45720" rtlCol="0"/>
          <a:lstStyle>
            <a:lvl1pPr algn="r">
              <a:defRPr sz="1200"/>
            </a:lvl1pPr>
          </a:lstStyle>
          <a:p>
            <a:fld id="{7C24ED29-F3DA-4EB0-8041-04812187BE89}" type="datetimeFigureOut">
              <a:rPr lang="en-AU" smtClean="0"/>
              <a:t>4/08/2024</a:t>
            </a:fld>
            <a:endParaRPr lang="en-AU"/>
          </a:p>
        </p:txBody>
      </p:sp>
      <p:sp>
        <p:nvSpPr>
          <p:cNvPr id="4" name="Footer Placeholder 3">
            <a:extLst>
              <a:ext uri="{FF2B5EF4-FFF2-40B4-BE49-F238E27FC236}">
                <a16:creationId xmlns:a16="http://schemas.microsoft.com/office/drawing/2014/main" id="{9F794B7A-D38A-8915-2B1D-8FAB9B4CC528}"/>
              </a:ext>
            </a:extLst>
          </p:cNvPr>
          <p:cNvSpPr>
            <a:spLocks noGrp="1"/>
          </p:cNvSpPr>
          <p:nvPr>
            <p:ph type="ftr" sz="quarter" idx="2"/>
          </p:nvPr>
        </p:nvSpPr>
        <p:spPr>
          <a:xfrm>
            <a:off x="0" y="9721850"/>
            <a:ext cx="3078163" cy="512763"/>
          </a:xfrm>
          <a:prstGeom prst="rect">
            <a:avLst/>
          </a:prstGeom>
        </p:spPr>
        <p:txBody>
          <a:bodyPr vert="horz" lIns="91440" tIns="45720" rIns="91440" bIns="45720" rtlCol="0" anchor="b"/>
          <a:lstStyle>
            <a:lvl1pPr algn="l">
              <a:defRPr sz="1200"/>
            </a:lvl1pPr>
          </a:lstStyle>
          <a:p>
            <a:r>
              <a:rPr lang="de-DE"/>
              <a:t>Einat A. Bronstein, MSW © 2024</a:t>
            </a:r>
            <a:endParaRPr lang="en-AU"/>
          </a:p>
        </p:txBody>
      </p:sp>
      <p:sp>
        <p:nvSpPr>
          <p:cNvPr id="5" name="Slide Number Placeholder 4">
            <a:extLst>
              <a:ext uri="{FF2B5EF4-FFF2-40B4-BE49-F238E27FC236}">
                <a16:creationId xmlns:a16="http://schemas.microsoft.com/office/drawing/2014/main" id="{8BCF2AAD-B9FF-2C4C-D2B4-89A1A5A3F86A}"/>
              </a:ext>
            </a:extLst>
          </p:cNvPr>
          <p:cNvSpPr>
            <a:spLocks noGrp="1"/>
          </p:cNvSpPr>
          <p:nvPr>
            <p:ph type="sldNum" sz="quarter" idx="3"/>
          </p:nvPr>
        </p:nvSpPr>
        <p:spPr>
          <a:xfrm>
            <a:off x="4024313" y="9721850"/>
            <a:ext cx="3078162" cy="512763"/>
          </a:xfrm>
          <a:prstGeom prst="rect">
            <a:avLst/>
          </a:prstGeom>
        </p:spPr>
        <p:txBody>
          <a:bodyPr vert="horz" lIns="91440" tIns="45720" rIns="91440" bIns="45720" rtlCol="0" anchor="b"/>
          <a:lstStyle>
            <a:lvl1pPr algn="r">
              <a:defRPr sz="1200"/>
            </a:lvl1pPr>
          </a:lstStyle>
          <a:p>
            <a:fld id="{9D324F84-853B-41B7-9A13-9B40EE542387}" type="slidenum">
              <a:rPr lang="en-AU" smtClean="0"/>
              <a:t>‹#›</a:t>
            </a:fld>
            <a:endParaRPr lang="en-AU"/>
          </a:p>
        </p:txBody>
      </p:sp>
    </p:spTree>
    <p:extLst>
      <p:ext uri="{BB962C8B-B14F-4D97-AF65-F5344CB8AC3E}">
        <p14:creationId xmlns:p14="http://schemas.microsoft.com/office/powerpoint/2010/main" val="4166853144"/>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736" cy="512747"/>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4023786" y="0"/>
            <a:ext cx="3078736" cy="512747"/>
          </a:xfrm>
          <a:prstGeom prst="rect">
            <a:avLst/>
          </a:prstGeom>
        </p:spPr>
        <p:txBody>
          <a:bodyPr vert="horz" lIns="91440" tIns="45720" rIns="91440" bIns="45720" rtlCol="0"/>
          <a:lstStyle>
            <a:lvl1pPr algn="r">
              <a:defRPr sz="1200"/>
            </a:lvl1pPr>
          </a:lstStyle>
          <a:p>
            <a:fld id="{AF2C42B3-8E00-42C3-B15B-871E3F2F1D77}" type="datetimeFigureOut">
              <a:rPr lang="en-AU" smtClean="0"/>
              <a:t>4/08/2024</a:t>
            </a:fld>
            <a:endParaRPr lang="en-AU"/>
          </a:p>
        </p:txBody>
      </p:sp>
      <p:sp>
        <p:nvSpPr>
          <p:cNvPr id="4" name="Slide Image Placeholder 3"/>
          <p:cNvSpPr>
            <a:spLocks noGrp="1" noRot="1" noChangeAspect="1"/>
          </p:cNvSpPr>
          <p:nvPr>
            <p:ph type="sldImg" idx="2"/>
          </p:nvPr>
        </p:nvSpPr>
        <p:spPr>
          <a:xfrm>
            <a:off x="482600" y="1279525"/>
            <a:ext cx="6138863" cy="34544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710715" y="4926086"/>
            <a:ext cx="5682634" cy="402920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721868"/>
            <a:ext cx="3078736" cy="512745"/>
          </a:xfrm>
          <a:prstGeom prst="rect">
            <a:avLst/>
          </a:prstGeom>
        </p:spPr>
        <p:txBody>
          <a:bodyPr vert="horz" lIns="91440" tIns="45720" rIns="91440" bIns="45720" rtlCol="0" anchor="b"/>
          <a:lstStyle>
            <a:lvl1pPr algn="l">
              <a:defRPr sz="1200"/>
            </a:lvl1pPr>
          </a:lstStyle>
          <a:p>
            <a:r>
              <a:rPr lang="de-DE"/>
              <a:t>Einat A. Bronstein, MSW © 2024</a:t>
            </a:r>
            <a:endParaRPr lang="en-AU"/>
          </a:p>
        </p:txBody>
      </p:sp>
      <p:sp>
        <p:nvSpPr>
          <p:cNvPr id="7" name="Slide Number Placeholder 6"/>
          <p:cNvSpPr>
            <a:spLocks noGrp="1"/>
          </p:cNvSpPr>
          <p:nvPr>
            <p:ph type="sldNum" sz="quarter" idx="5"/>
          </p:nvPr>
        </p:nvSpPr>
        <p:spPr>
          <a:xfrm>
            <a:off x="4023786" y="9721868"/>
            <a:ext cx="3078736" cy="512745"/>
          </a:xfrm>
          <a:prstGeom prst="rect">
            <a:avLst/>
          </a:prstGeom>
        </p:spPr>
        <p:txBody>
          <a:bodyPr vert="horz" lIns="91440" tIns="45720" rIns="91440" bIns="45720" rtlCol="0" anchor="b"/>
          <a:lstStyle>
            <a:lvl1pPr algn="r">
              <a:defRPr sz="1200"/>
            </a:lvl1pPr>
          </a:lstStyle>
          <a:p>
            <a:fld id="{7D540B2D-BC1C-4AD3-A450-5877B3F5F99E}" type="slidenum">
              <a:rPr lang="en-AU" smtClean="0"/>
              <a:t>‹#›</a:t>
            </a:fld>
            <a:endParaRPr lang="en-AU"/>
          </a:p>
        </p:txBody>
      </p:sp>
    </p:spTree>
    <p:extLst>
      <p:ext uri="{BB962C8B-B14F-4D97-AF65-F5344CB8AC3E}">
        <p14:creationId xmlns:p14="http://schemas.microsoft.com/office/powerpoint/2010/main" val="219675999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73CF71B-2CBA-453C-BA6E-C58DCDC2EFFA}"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1353648202"/>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73BEE1-6E1E-4EF9-9579-63F0C795BC7C}"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2792475761"/>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0BD40BF-F9D8-4C4E-91C1-ADA2A80A8C65}"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502916714"/>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AB6FDE-AE6D-473E-A063-E29AF8DB7651}" type="datetime1">
              <a:rPr lang="LID4096" smtClean="0"/>
              <a:t>08/04/2024</a:t>
            </a:fld>
            <a:endParaRPr lang="en-IL"/>
          </a:p>
        </p:txBody>
      </p:sp>
      <p:sp>
        <p:nvSpPr>
          <p:cNvPr id="6" name="Footer Placeholder 5"/>
          <p:cNvSpPr>
            <a:spLocks noGrp="1"/>
          </p:cNvSpPr>
          <p:nvPr>
            <p:ph type="ftr" sz="quarter" idx="11"/>
          </p:nvPr>
        </p:nvSpPr>
        <p:spPr/>
        <p:txBody>
          <a:bodyPr/>
          <a:lstStyle/>
          <a:p>
            <a:r>
              <a:rPr lang="en-IL"/>
              <a:t>Einat A. Bronstein, MSW</a:t>
            </a:r>
          </a:p>
        </p:txBody>
      </p:sp>
      <p:sp>
        <p:nvSpPr>
          <p:cNvPr id="7" name="Slide Number Placeholder 6"/>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1354498145"/>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2A5F30-FD75-4A90-A5E3-76289E7F80B6}" type="datetime1">
              <a:rPr lang="LID4096" smtClean="0"/>
              <a:t>08/04/2024</a:t>
            </a:fld>
            <a:endParaRPr lang="en-IL"/>
          </a:p>
        </p:txBody>
      </p:sp>
      <p:sp>
        <p:nvSpPr>
          <p:cNvPr id="8" name="Footer Placeholder 7"/>
          <p:cNvSpPr>
            <a:spLocks noGrp="1"/>
          </p:cNvSpPr>
          <p:nvPr>
            <p:ph type="ftr" sz="quarter" idx="11"/>
          </p:nvPr>
        </p:nvSpPr>
        <p:spPr/>
        <p:txBody>
          <a:bodyPr/>
          <a:lstStyle/>
          <a:p>
            <a:r>
              <a:rPr lang="en-IL"/>
              <a:t>Einat A. Bronstein, MSW</a:t>
            </a:r>
          </a:p>
        </p:txBody>
      </p:sp>
      <p:sp>
        <p:nvSpPr>
          <p:cNvPr id="9" name="Slide Number Placeholder 8"/>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1952143063"/>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5F50ECA-EFC6-41CA-82EB-AECBE3F60E5B}" type="datetime1">
              <a:rPr lang="LID4096" smtClean="0"/>
              <a:t>08/04/2024</a:t>
            </a:fld>
            <a:endParaRPr lang="en-IL"/>
          </a:p>
        </p:txBody>
      </p:sp>
      <p:sp>
        <p:nvSpPr>
          <p:cNvPr id="4" name="Footer Placeholder 3"/>
          <p:cNvSpPr>
            <a:spLocks noGrp="1"/>
          </p:cNvSpPr>
          <p:nvPr>
            <p:ph type="ftr" sz="quarter" idx="11"/>
          </p:nvPr>
        </p:nvSpPr>
        <p:spPr/>
        <p:txBody>
          <a:bodyPr/>
          <a:lstStyle/>
          <a:p>
            <a:r>
              <a:rPr lang="en-IL"/>
              <a:t>Einat A. Bronstein, MSW</a:t>
            </a:r>
          </a:p>
        </p:txBody>
      </p:sp>
      <p:sp>
        <p:nvSpPr>
          <p:cNvPr id="5" name="Slide Number Placeholder 4"/>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4181851281"/>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93D8E-7F42-42BF-8C20-4B7C801AB2F7}" type="datetime1">
              <a:rPr lang="LID4096" smtClean="0"/>
              <a:t>08/04/2024</a:t>
            </a:fld>
            <a:endParaRPr lang="en-IL"/>
          </a:p>
        </p:txBody>
      </p:sp>
      <p:sp>
        <p:nvSpPr>
          <p:cNvPr id="3" name="Footer Placeholder 2"/>
          <p:cNvSpPr>
            <a:spLocks noGrp="1"/>
          </p:cNvSpPr>
          <p:nvPr>
            <p:ph type="ftr" sz="quarter" idx="11"/>
          </p:nvPr>
        </p:nvSpPr>
        <p:spPr/>
        <p:txBody>
          <a:bodyPr/>
          <a:lstStyle/>
          <a:p>
            <a:r>
              <a:rPr lang="en-IL"/>
              <a:t>Einat A. Bronstein, MSW</a:t>
            </a:r>
          </a:p>
        </p:txBody>
      </p:sp>
      <p:sp>
        <p:nvSpPr>
          <p:cNvPr id="4" name="Slide Number Placeholder 3"/>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80794016"/>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2E4F70-F43F-4C19-9E8C-37A86973BF4C}" type="datetime1">
              <a:rPr lang="LID4096" smtClean="0"/>
              <a:t>08/04/2024</a:t>
            </a:fld>
            <a:endParaRPr lang="en-IL"/>
          </a:p>
        </p:txBody>
      </p:sp>
      <p:sp>
        <p:nvSpPr>
          <p:cNvPr id="6" name="Footer Placeholder 5"/>
          <p:cNvSpPr>
            <a:spLocks noGrp="1"/>
          </p:cNvSpPr>
          <p:nvPr>
            <p:ph type="ftr" sz="quarter" idx="11"/>
          </p:nvPr>
        </p:nvSpPr>
        <p:spPr/>
        <p:txBody>
          <a:bodyPr/>
          <a:lstStyle/>
          <a:p>
            <a:r>
              <a:rPr lang="en-IL"/>
              <a:t>Einat A. Bronstein, MSW</a:t>
            </a:r>
          </a:p>
        </p:txBody>
      </p:sp>
      <p:sp>
        <p:nvSpPr>
          <p:cNvPr id="7" name="Slide Number Placeholder 6"/>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1594568416"/>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IL"/>
              <a:t>Einat A. Bronstein, MSW</a:t>
            </a:r>
          </a:p>
        </p:txBody>
      </p:sp>
      <p:sp>
        <p:nvSpPr>
          <p:cNvPr id="7" name="Slide Number Placeholder 6"/>
          <p:cNvSpPr>
            <a:spLocks noGrp="1"/>
          </p:cNvSpPr>
          <p:nvPr>
            <p:ph type="sldNum" sz="quarter" idx="12"/>
          </p:nvPr>
        </p:nvSpPr>
        <p:spPr/>
        <p:txBody>
          <a:bodyPr/>
          <a:lstStyle/>
          <a:p>
            <a:fld id="{DADE6842-022B-431B-9F97-874A858F5688}" type="slidenum">
              <a:rPr lang="en-IL" smtClean="0"/>
              <a:t>‹#›</a:t>
            </a:fld>
            <a:endParaRPr lang="en-IL"/>
          </a:p>
        </p:txBody>
      </p:sp>
      <p:sp>
        <p:nvSpPr>
          <p:cNvPr id="5" name="Date Placeholder 4"/>
          <p:cNvSpPr>
            <a:spLocks noGrp="1"/>
          </p:cNvSpPr>
          <p:nvPr>
            <p:ph type="dt" sz="half" idx="10"/>
          </p:nvPr>
        </p:nvSpPr>
        <p:spPr/>
        <p:txBody>
          <a:bodyPr/>
          <a:lstStyle/>
          <a:p>
            <a:fld id="{1370D474-A96C-4902-B31C-E8B99CD14419}" type="datetime1">
              <a:rPr lang="LID4096" smtClean="0"/>
              <a:t>08/04/2024</a:t>
            </a:fld>
            <a:endParaRPr lang="en-IL"/>
          </a:p>
        </p:txBody>
      </p:sp>
    </p:spTree>
    <p:extLst>
      <p:ext uri="{BB962C8B-B14F-4D97-AF65-F5344CB8AC3E}">
        <p14:creationId xmlns:p14="http://schemas.microsoft.com/office/powerpoint/2010/main" val="2150266144"/>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44D4723-BA7A-4A47-A43E-27D30CBFEB4E}"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2341471648"/>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37131B-EAEC-4A35-9D9D-8AEEBFA68EE7}"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73788751"/>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EC62ABA-6601-41AB-AC3C-2B0BF160BD15}"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225965803"/>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73308A-B753-4560-B877-D9782828CED1}"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77122816"/>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7F8718-7574-4EB1-8A1F-ED33CD7AD5D6}"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921867638"/>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A0F946-EE31-4849-95A2-91B70A6D3A88}"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2971645072"/>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FAF0B73-70DF-49F0-8B67-038A932F4756}" type="datetime1">
              <a:rPr lang="LID4096" smtClean="0"/>
              <a:t>08/04/2024</a:t>
            </a:fld>
            <a:endParaRPr lang="en-IL"/>
          </a:p>
        </p:txBody>
      </p:sp>
      <p:sp>
        <p:nvSpPr>
          <p:cNvPr id="5" name="Footer Placeholder 4"/>
          <p:cNvSpPr>
            <a:spLocks noGrp="1"/>
          </p:cNvSpPr>
          <p:nvPr>
            <p:ph type="ftr" sz="quarter" idx="11"/>
          </p:nvPr>
        </p:nvSpPr>
        <p:spPr/>
        <p:txBody>
          <a:bodyPr/>
          <a:lstStyle/>
          <a:p>
            <a:r>
              <a:rPr lang="en-IL"/>
              <a:t>Einat A. Bronstein, MSW</a:t>
            </a:r>
          </a:p>
        </p:txBody>
      </p:sp>
      <p:sp>
        <p:nvSpPr>
          <p:cNvPr id="6" name="Slide Number Placeholder 5"/>
          <p:cNvSpPr>
            <a:spLocks noGrp="1"/>
          </p:cNvSpPr>
          <p:nvPr>
            <p:ph type="sldNum" sz="quarter" idx="12"/>
          </p:nvPr>
        </p:nvSpPr>
        <p:spPr/>
        <p:txBody>
          <a:bodyPr/>
          <a:lstStyle/>
          <a:p>
            <a:fld id="{DADE6842-022B-431B-9F97-874A858F5688}" type="slidenum">
              <a:rPr lang="en-IL" smtClean="0"/>
              <a:t>‹#›</a:t>
            </a:fld>
            <a:endParaRPr lang="en-IL"/>
          </a:p>
        </p:txBody>
      </p:sp>
    </p:spTree>
    <p:extLst>
      <p:ext uri="{BB962C8B-B14F-4D97-AF65-F5344CB8AC3E}">
        <p14:creationId xmlns:p14="http://schemas.microsoft.com/office/powerpoint/2010/main" val="2086761027"/>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F364A79-15E3-4130-A555-D642B07D176A}" type="datetime1">
              <a:rPr lang="LID4096" smtClean="0"/>
              <a:t>08/04/2024</a:t>
            </a:fld>
            <a:endParaRPr lang="en-IL"/>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IL"/>
              <a:t>Einat A. Bronstein, MSW</a:t>
            </a: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ADE6842-022B-431B-9F97-874A858F5688}" type="slidenum">
              <a:rPr lang="en-IL" smtClean="0"/>
              <a:t>‹#›</a:t>
            </a:fld>
            <a:endParaRPr lang="en-IL"/>
          </a:p>
        </p:txBody>
      </p:sp>
    </p:spTree>
    <p:extLst>
      <p:ext uri="{BB962C8B-B14F-4D97-AF65-F5344CB8AC3E}">
        <p14:creationId xmlns:p14="http://schemas.microsoft.com/office/powerpoint/2010/main" val="201989354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hf sldNum="0"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about:blank"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0.2"/><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1.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hyperlink" Target="about:blan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hyperlink" Target="https://creativecommons.org/licenses/by/3.0/"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hyperlink" Target="about:blank" TargetMode="External"/></Relationships>
</file>

<file path=ppt/slides/_rels/slide2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hyperlink" Target="about:blank"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B1BA0E6-6505-544C-49EC-3F3F0D74D7A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644" y="0"/>
            <a:ext cx="12135356" cy="6858000"/>
          </a:xfrm>
          <a:prstGeom prst="rect">
            <a:avLst/>
          </a:prstGeom>
        </p:spPr>
      </p:pic>
      <p:sp>
        <p:nvSpPr>
          <p:cNvPr id="2" name="Title 1">
            <a:extLst>
              <a:ext uri="{FF2B5EF4-FFF2-40B4-BE49-F238E27FC236}">
                <a16:creationId xmlns:a16="http://schemas.microsoft.com/office/drawing/2014/main" id="{BC05A56A-306D-41DA-A9D8-DF9E377FD599}"/>
              </a:ext>
            </a:extLst>
          </p:cNvPr>
          <p:cNvSpPr>
            <a:spLocks noGrp="1"/>
          </p:cNvSpPr>
          <p:nvPr>
            <p:ph type="ctrTitle"/>
          </p:nvPr>
        </p:nvSpPr>
        <p:spPr>
          <a:xfrm>
            <a:off x="2240854" y="1170622"/>
            <a:ext cx="7766936" cy="3402331"/>
          </a:xfrm>
        </p:spPr>
        <p:txBody>
          <a:bodyPr>
            <a:normAutofit fontScale="90000"/>
          </a:bodyPr>
          <a:lstStyle/>
          <a:p>
            <a:pPr algn="ctr"/>
            <a:r>
              <a:rPr lang="en-US" b="1" dirty="0">
                <a:solidFill>
                  <a:srgbClr val="FFC000"/>
                </a:solidFill>
                <a:latin typeface="Century Gothic" panose="020B0502020202020204" pitchFamily="34" charset="0"/>
              </a:rPr>
              <a:t>-IFS-</a:t>
            </a:r>
            <a:br>
              <a:rPr lang="en-US" b="1" dirty="0">
                <a:latin typeface="Century Gothic" panose="020B0502020202020204" pitchFamily="34" charset="0"/>
              </a:rPr>
            </a:br>
            <a:r>
              <a:rPr lang="en-US" b="1" dirty="0">
                <a:solidFill>
                  <a:srgbClr val="FFC000"/>
                </a:solidFill>
                <a:latin typeface="Century Gothic" panose="020B0502020202020204" pitchFamily="34" charset="0"/>
              </a:rPr>
              <a:t>A Psycho-Spiritual Model</a:t>
            </a:r>
            <a:br>
              <a:rPr lang="en-US" b="1" dirty="0">
                <a:latin typeface="Century Gothic" panose="020B0502020202020204" pitchFamily="34" charset="0"/>
              </a:rPr>
            </a:br>
            <a:r>
              <a:rPr lang="en-US" sz="4000" b="1" dirty="0">
                <a:latin typeface="Century Gothic" panose="020B0502020202020204" pitchFamily="34" charset="0"/>
              </a:rPr>
              <a:t> </a:t>
            </a:r>
            <a:r>
              <a:rPr lang="en-US" sz="3600" b="1" dirty="0">
                <a:solidFill>
                  <a:srgbClr val="FFC000"/>
                </a:solidFill>
                <a:latin typeface="Century Gothic" panose="020B0502020202020204" pitchFamily="34" charset="0"/>
              </a:rPr>
              <a:t>Meta-perspective</a:t>
            </a:r>
            <a:br>
              <a:rPr lang="en-US" dirty="0"/>
            </a:br>
            <a:endParaRPr lang="en-IL" dirty="0"/>
          </a:p>
        </p:txBody>
      </p:sp>
      <p:sp>
        <p:nvSpPr>
          <p:cNvPr id="5" name="TextBox 4">
            <a:extLst>
              <a:ext uri="{FF2B5EF4-FFF2-40B4-BE49-F238E27FC236}">
                <a16:creationId xmlns:a16="http://schemas.microsoft.com/office/drawing/2014/main" id="{C6F2D313-5B5F-4CCD-AF50-773C4D1A1041}"/>
              </a:ext>
            </a:extLst>
          </p:cNvPr>
          <p:cNvSpPr txBox="1"/>
          <p:nvPr/>
        </p:nvSpPr>
        <p:spPr>
          <a:xfrm>
            <a:off x="3683636" y="4926351"/>
            <a:ext cx="4881372" cy="523220"/>
          </a:xfrm>
          <a:prstGeom prst="rect">
            <a:avLst/>
          </a:prstGeom>
          <a:noFill/>
        </p:spPr>
        <p:txBody>
          <a:bodyPr wrap="square">
            <a:spAutoFit/>
          </a:bodyPr>
          <a:lstStyle/>
          <a:p>
            <a:r>
              <a:rPr lang="en-US" sz="2800" b="1" dirty="0">
                <a:solidFill>
                  <a:srgbClr val="FFC000"/>
                </a:solidFill>
                <a:latin typeface="Century Gothic" panose="020B0502020202020204" pitchFamily="34" charset="0"/>
                <a:ea typeface="+mj-ea"/>
                <a:cs typeface="+mj-cs"/>
              </a:rPr>
              <a:t>Einat Avni </a:t>
            </a:r>
            <a:r>
              <a:rPr lang="en-US" sz="2800" b="1" dirty="0"/>
              <a:t> </a:t>
            </a:r>
            <a:r>
              <a:rPr lang="en-US" sz="2800" b="1" dirty="0">
                <a:solidFill>
                  <a:srgbClr val="FFC000"/>
                </a:solidFill>
                <a:latin typeface="Century Gothic" panose="020B0502020202020204" pitchFamily="34" charset="0"/>
                <a:ea typeface="+mj-ea"/>
                <a:cs typeface="+mj-cs"/>
              </a:rPr>
              <a:t>Bronstein, MSW</a:t>
            </a:r>
            <a:endParaRPr lang="en-IL" sz="2800" b="1" dirty="0">
              <a:solidFill>
                <a:srgbClr val="FFC000"/>
              </a:solidFill>
              <a:latin typeface="Century Gothic" panose="020B0502020202020204" pitchFamily="34" charset="0"/>
              <a:ea typeface="+mj-ea"/>
              <a:cs typeface="+mj-cs"/>
            </a:endParaRPr>
          </a:p>
        </p:txBody>
      </p:sp>
    </p:spTree>
    <p:extLst>
      <p:ext uri="{BB962C8B-B14F-4D97-AF65-F5344CB8AC3E}">
        <p14:creationId xmlns:p14="http://schemas.microsoft.com/office/powerpoint/2010/main" val="2702194474"/>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4CA5E-6615-30F7-ACE2-E295D82BF8FC}"/>
              </a:ext>
            </a:extLst>
          </p:cNvPr>
          <p:cNvSpPr>
            <a:spLocks noGrp="1"/>
          </p:cNvSpPr>
          <p:nvPr>
            <p:ph type="title"/>
          </p:nvPr>
        </p:nvSpPr>
        <p:spPr/>
        <p:txBody>
          <a:bodyPr/>
          <a:lstStyle/>
          <a:p>
            <a:endParaRPr lang="he-IL"/>
          </a:p>
        </p:txBody>
      </p:sp>
      <p:pic>
        <p:nvPicPr>
          <p:cNvPr id="5" name="Content Placeholder 4">
            <a:extLst>
              <a:ext uri="{FF2B5EF4-FFF2-40B4-BE49-F238E27FC236}">
                <a16:creationId xmlns:a16="http://schemas.microsoft.com/office/drawing/2014/main" id="{C16FC6E4-09B6-5E48-2CA4-C240B61EAD32}"/>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0"/>
            <a:ext cx="12192000" cy="6858000"/>
          </a:xfrm>
        </p:spPr>
      </p:pic>
      <p:sp>
        <p:nvSpPr>
          <p:cNvPr id="7" name="TextBox 6">
            <a:extLst>
              <a:ext uri="{FF2B5EF4-FFF2-40B4-BE49-F238E27FC236}">
                <a16:creationId xmlns:a16="http://schemas.microsoft.com/office/drawing/2014/main" id="{2C56B002-3046-8AB4-992A-3758DC01FBA9}"/>
              </a:ext>
            </a:extLst>
          </p:cNvPr>
          <p:cNvSpPr txBox="1"/>
          <p:nvPr/>
        </p:nvSpPr>
        <p:spPr>
          <a:xfrm>
            <a:off x="223520" y="492036"/>
            <a:ext cx="11003280" cy="2062103"/>
          </a:xfrm>
          <a:prstGeom prst="rect">
            <a:avLst/>
          </a:prstGeom>
          <a:noFill/>
        </p:spPr>
        <p:txBody>
          <a:bodyPr wrap="square">
            <a:spAutoFit/>
          </a:bodyPr>
          <a:lstStyle/>
          <a:p>
            <a:pPr algn="ctr"/>
            <a:r>
              <a:rPr lang="en-US" sz="3200" b="1" dirty="0">
                <a:ea typeface="Times New Roman" panose="02020603050405020304" pitchFamily="18" charset="0"/>
              </a:rPr>
              <a:t>T</a:t>
            </a:r>
            <a:r>
              <a:rPr lang="en-US" sz="3200" b="1" dirty="0">
                <a:effectLst/>
                <a:ea typeface="Times New Roman" panose="02020603050405020304" pitchFamily="18" charset="0"/>
              </a:rPr>
              <a:t>he purpose of IFS from a spiritual perspective</a:t>
            </a:r>
            <a:br>
              <a:rPr lang="en-US" sz="3200" b="1" dirty="0">
                <a:effectLst/>
                <a:ea typeface="Times New Roman" panose="02020603050405020304" pitchFamily="18" charset="0"/>
              </a:rPr>
            </a:br>
            <a:r>
              <a:rPr lang="en-US" sz="3200" b="1" dirty="0">
                <a:effectLst/>
                <a:ea typeface="Times New Roman" panose="02020603050405020304" pitchFamily="18" charset="0"/>
              </a:rPr>
              <a:t> OR </a:t>
            </a:r>
            <a:br>
              <a:rPr lang="en-US" sz="3200" b="1" dirty="0">
                <a:effectLst/>
                <a:ea typeface="Times New Roman" panose="02020603050405020304" pitchFamily="18" charset="0"/>
              </a:rPr>
            </a:br>
            <a:r>
              <a:rPr lang="en-US" sz="3200" b="1" dirty="0">
                <a:effectLst/>
                <a:ea typeface="Times New Roman" panose="02020603050405020304" pitchFamily="18" charset="0"/>
              </a:rPr>
              <a:t>How does the IFS therapeutic process impact our spirituality:</a:t>
            </a:r>
            <a:endParaRPr lang="he-IL" sz="3200" dirty="0"/>
          </a:p>
        </p:txBody>
      </p:sp>
      <p:sp>
        <p:nvSpPr>
          <p:cNvPr id="9" name="TextBox 8">
            <a:extLst>
              <a:ext uri="{FF2B5EF4-FFF2-40B4-BE49-F238E27FC236}">
                <a16:creationId xmlns:a16="http://schemas.microsoft.com/office/drawing/2014/main" id="{C55A750B-1035-B0C1-FD76-4C68E60F743F}"/>
              </a:ext>
            </a:extLst>
          </p:cNvPr>
          <p:cNvSpPr txBox="1"/>
          <p:nvPr/>
        </p:nvSpPr>
        <p:spPr>
          <a:xfrm>
            <a:off x="1584960" y="2616442"/>
            <a:ext cx="9204960" cy="3570208"/>
          </a:xfrm>
          <a:prstGeom prst="rect">
            <a:avLst/>
          </a:prstGeom>
          <a:noFill/>
        </p:spPr>
        <p:txBody>
          <a:bodyPr wrap="square">
            <a:spAutoFit/>
          </a:bodyPr>
          <a:lstStyle/>
          <a:p>
            <a:pPr marL="0" indent="0" algn="just">
              <a:buNone/>
            </a:pPr>
            <a:r>
              <a:rPr lang="en-US" sz="2400" b="1" dirty="0">
                <a:ea typeface="Times New Roman" panose="02020603050405020304" pitchFamily="18" charset="0"/>
              </a:rPr>
              <a:t>It</a:t>
            </a:r>
            <a:r>
              <a:rPr lang="en-US" sz="2400" b="1" dirty="0">
                <a:effectLst/>
                <a:ea typeface="Times New Roman" panose="02020603050405020304" pitchFamily="18" charset="0"/>
              </a:rPr>
              <a:t> helps people heal their parts so they can: </a:t>
            </a:r>
          </a:p>
          <a:p>
            <a:pPr marL="0" indent="0" algn="just">
              <a:buNone/>
            </a:pPr>
            <a:endParaRPr lang="en-US" sz="1800" b="1" dirty="0">
              <a:effectLst/>
              <a:ea typeface="Times New Roman" panose="02020603050405020304" pitchFamily="18" charset="0"/>
            </a:endParaRPr>
          </a:p>
          <a:p>
            <a:pPr marL="0" indent="0" algn="just">
              <a:buNone/>
            </a:pPr>
            <a:endParaRPr lang="en-IL" sz="1200" b="1" dirty="0">
              <a:effectLst/>
              <a:ea typeface="Times New Roman" panose="02020603050405020304" pitchFamily="18" charset="0"/>
            </a:endParaRPr>
          </a:p>
          <a:p>
            <a:pPr marL="342900" lvl="0" indent="-342900" algn="just">
              <a:buFont typeface="Symbol" panose="05050102010706020507" pitchFamily="18" charset="2"/>
              <a:buChar char=""/>
              <a:tabLst>
                <a:tab pos="685800" algn="l"/>
              </a:tabLst>
            </a:pPr>
            <a:r>
              <a:rPr lang="en-US" sz="2400" dirty="0">
                <a:effectLst/>
                <a:ea typeface="Times New Roman" panose="02020603050405020304" pitchFamily="18" charset="0"/>
              </a:rPr>
              <a:t>Reduce the protectiveness that limits their ability to connect and makes them believe they’re separate. </a:t>
            </a:r>
            <a:endParaRPr lang="en-IL" sz="2400" dirty="0">
              <a:effectLst/>
              <a:ea typeface="Times New Roman" panose="02020603050405020304" pitchFamily="18" charset="0"/>
            </a:endParaRPr>
          </a:p>
          <a:p>
            <a:pPr marL="342900" lvl="0" indent="-342900" algn="just">
              <a:buFont typeface="Symbol" panose="05050102010706020507" pitchFamily="18" charset="2"/>
              <a:buChar char=""/>
              <a:tabLst>
                <a:tab pos="685800" algn="l"/>
              </a:tabLst>
            </a:pPr>
            <a:r>
              <a:rPr lang="en-US" sz="2400" dirty="0">
                <a:effectLst/>
                <a:ea typeface="Times New Roman" panose="02020603050405020304" pitchFamily="18" charset="0"/>
              </a:rPr>
              <a:t>Learn lessons related to increased connectedness. </a:t>
            </a:r>
            <a:endParaRPr lang="en-IL" sz="2400" dirty="0">
              <a:effectLst/>
              <a:ea typeface="Times New Roman" panose="02020603050405020304" pitchFamily="18" charset="0"/>
            </a:endParaRPr>
          </a:p>
          <a:p>
            <a:pPr marL="342900" lvl="0" indent="-342900" algn="just">
              <a:buFont typeface="Symbol" panose="05050102010706020507" pitchFamily="18" charset="2"/>
              <a:buChar char=""/>
              <a:tabLst>
                <a:tab pos="685800" algn="l"/>
              </a:tabLst>
            </a:pPr>
            <a:r>
              <a:rPr lang="en-US" sz="2400" dirty="0">
                <a:effectLst/>
                <a:ea typeface="Times New Roman" panose="02020603050405020304" pitchFamily="18" charset="0"/>
              </a:rPr>
              <a:t>Increase connectedness in all dimensions. </a:t>
            </a:r>
            <a:endParaRPr lang="en-IL" sz="2400" dirty="0">
              <a:effectLst/>
              <a:ea typeface="Times New Roman" panose="02020603050405020304" pitchFamily="18" charset="0"/>
            </a:endParaRPr>
          </a:p>
          <a:p>
            <a:pPr marL="342900" lvl="0" indent="-342900" algn="just">
              <a:buFont typeface="Symbol" panose="05050102010706020507" pitchFamily="18" charset="2"/>
              <a:buChar char=""/>
              <a:tabLst>
                <a:tab pos="685800" algn="l"/>
              </a:tabLst>
            </a:pPr>
            <a:r>
              <a:rPr lang="en-US" sz="2400" dirty="0">
                <a:effectLst/>
                <a:ea typeface="Times New Roman" panose="02020603050405020304" pitchFamily="18" charset="0"/>
              </a:rPr>
              <a:t>Bring more Self into the world.</a:t>
            </a:r>
          </a:p>
          <a:p>
            <a:pPr marL="342900" lvl="0" indent="-342900" algn="just">
              <a:buFont typeface="Symbol" panose="05050102010706020507" pitchFamily="18" charset="2"/>
              <a:buChar char=""/>
              <a:tabLst>
                <a:tab pos="685800" algn="l"/>
              </a:tabLst>
            </a:pPr>
            <a:endParaRPr lang="en-US" sz="2400" dirty="0">
              <a:effectLst/>
              <a:ea typeface="Times New Roman" panose="02020603050405020304" pitchFamily="18" charset="0"/>
            </a:endParaRPr>
          </a:p>
          <a:p>
            <a:pPr marL="0" lvl="0" indent="0" algn="ctr">
              <a:buNone/>
              <a:tabLst>
                <a:tab pos="685800" algn="l"/>
              </a:tabLst>
            </a:pPr>
            <a:r>
              <a:rPr lang="en-US" sz="2800" b="1" dirty="0">
                <a:solidFill>
                  <a:srgbClr val="0070C0"/>
                </a:solidFill>
                <a:ea typeface="Times New Roman" panose="02020603050405020304" pitchFamily="18" charset="0"/>
              </a:rPr>
              <a:t>Increased connectedness is the main goal</a:t>
            </a:r>
          </a:p>
        </p:txBody>
      </p:sp>
      <p:sp>
        <p:nvSpPr>
          <p:cNvPr id="3" name="Footer Placeholder 2">
            <a:extLst>
              <a:ext uri="{FF2B5EF4-FFF2-40B4-BE49-F238E27FC236}">
                <a16:creationId xmlns:a16="http://schemas.microsoft.com/office/drawing/2014/main" id="{5ED083B4-8928-D962-6264-D45A324A7285}"/>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1222478920"/>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3F97F0-347C-4151-A48E-7FD783341B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84421"/>
            <a:ext cx="12192000" cy="10892589"/>
          </a:xfrm>
          <a:prstGeom prst="rect">
            <a:avLst/>
          </a:prstGeom>
        </p:spPr>
      </p:pic>
      <p:sp>
        <p:nvSpPr>
          <p:cNvPr id="2" name="Footer Placeholder 1">
            <a:extLst>
              <a:ext uri="{FF2B5EF4-FFF2-40B4-BE49-F238E27FC236}">
                <a16:creationId xmlns:a16="http://schemas.microsoft.com/office/drawing/2014/main" id="{02358731-A967-4654-10E3-1553491DB24E}"/>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2047608123"/>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412604E-2129-08F5-5B86-C02F61266FD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12192000" cy="6858000"/>
          </a:xfrm>
          <a:prstGeom prst="rect">
            <a:avLst/>
          </a:prstGeom>
        </p:spPr>
      </p:pic>
      <p:sp>
        <p:nvSpPr>
          <p:cNvPr id="3" name="Content Placeholder 2">
            <a:extLst>
              <a:ext uri="{FF2B5EF4-FFF2-40B4-BE49-F238E27FC236}">
                <a16:creationId xmlns:a16="http://schemas.microsoft.com/office/drawing/2014/main" id="{806408A0-C484-4705-96B6-044B2F948A01}"/>
              </a:ext>
            </a:extLst>
          </p:cNvPr>
          <p:cNvSpPr>
            <a:spLocks noGrp="1"/>
          </p:cNvSpPr>
          <p:nvPr>
            <p:ph idx="1"/>
          </p:nvPr>
        </p:nvSpPr>
        <p:spPr>
          <a:xfrm>
            <a:off x="0" y="816637"/>
            <a:ext cx="12192000" cy="6041363"/>
          </a:xfrm>
        </p:spPr>
        <p:txBody>
          <a:bodyPr>
            <a:normAutofit/>
          </a:bodyPr>
          <a:lstStyle/>
          <a:p>
            <a:pPr marL="0" indent="0" algn="ctr">
              <a:buNone/>
            </a:pPr>
            <a:r>
              <a:rPr lang="en-US" sz="4800" dirty="0">
                <a:solidFill>
                  <a:srgbClr val="002060"/>
                </a:solidFill>
              </a:rPr>
              <a:t>WE ARE SELF</a:t>
            </a:r>
          </a:p>
          <a:p>
            <a:pPr marL="0" indent="0" algn="ctr">
              <a:buNone/>
            </a:pPr>
            <a:r>
              <a:rPr lang="en-US" sz="3500" dirty="0">
                <a:solidFill>
                  <a:srgbClr val="002060"/>
                </a:solidFill>
              </a:rPr>
              <a:t>Constraints Release</a:t>
            </a:r>
          </a:p>
          <a:p>
            <a:pPr marL="0" indent="0" algn="ctr">
              <a:buNone/>
            </a:pPr>
            <a:endParaRPr lang="en-US" sz="3500" dirty="0">
              <a:solidFill>
                <a:srgbClr val="002060"/>
              </a:solidFill>
            </a:endParaRPr>
          </a:p>
          <a:p>
            <a:pPr marL="0" indent="0" algn="ctr">
              <a:buNone/>
            </a:pPr>
            <a:r>
              <a:rPr lang="en-US" sz="3500" dirty="0">
                <a:solidFill>
                  <a:srgbClr val="002060"/>
                </a:solidFill>
              </a:rPr>
              <a:t>The Road Map For SELF To Shine Through:</a:t>
            </a:r>
          </a:p>
          <a:p>
            <a:pPr marL="0" indent="0" algn="ctr">
              <a:buNone/>
            </a:pPr>
            <a:r>
              <a:rPr lang="en-US" sz="2400" b="1" dirty="0">
                <a:solidFill>
                  <a:schemeClr val="bg1"/>
                </a:solidFill>
              </a:rPr>
              <a:t>Self-To-Part relationship       protectors trusting, relaxing and stepping aside        More Self presence        Unburdening </a:t>
            </a:r>
          </a:p>
          <a:p>
            <a:pPr marL="0" indent="0" algn="ctr">
              <a:buNone/>
            </a:pPr>
            <a:r>
              <a:rPr lang="en-US" sz="2400" b="1" dirty="0">
                <a:solidFill>
                  <a:schemeClr val="bg1"/>
                </a:solidFill>
              </a:rPr>
              <a:t>Healing and transformation       More Self presence </a:t>
            </a:r>
          </a:p>
          <a:p>
            <a:pPr marL="0" indent="0" algn="ctr">
              <a:buNone/>
            </a:pPr>
            <a:r>
              <a:rPr lang="en-US" sz="2400" b="1" dirty="0">
                <a:solidFill>
                  <a:schemeClr val="bg1"/>
                </a:solidFill>
              </a:rPr>
              <a:t>Higher degree of connectedness in all levels</a:t>
            </a:r>
          </a:p>
          <a:p>
            <a:pPr algn="ctr"/>
            <a:endParaRPr lang="en-US" b="1" dirty="0">
              <a:solidFill>
                <a:srgbClr val="002060"/>
              </a:solidFill>
            </a:endParaRPr>
          </a:p>
          <a:p>
            <a:endParaRPr lang="en-US" dirty="0"/>
          </a:p>
          <a:p>
            <a:endParaRPr lang="en-IL" dirty="0"/>
          </a:p>
        </p:txBody>
      </p:sp>
      <p:sp>
        <p:nvSpPr>
          <p:cNvPr id="2" name="Arrow: Right 1">
            <a:extLst>
              <a:ext uri="{FF2B5EF4-FFF2-40B4-BE49-F238E27FC236}">
                <a16:creationId xmlns:a16="http://schemas.microsoft.com/office/drawing/2014/main" id="{F2028330-8919-EC6C-3838-F61D40533DE0}"/>
              </a:ext>
            </a:extLst>
          </p:cNvPr>
          <p:cNvSpPr/>
          <p:nvPr/>
        </p:nvSpPr>
        <p:spPr>
          <a:xfrm>
            <a:off x="4221051" y="3669893"/>
            <a:ext cx="452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4" name="Arrow: Right 3">
            <a:extLst>
              <a:ext uri="{FF2B5EF4-FFF2-40B4-BE49-F238E27FC236}">
                <a16:creationId xmlns:a16="http://schemas.microsoft.com/office/drawing/2014/main" id="{46C6C7A7-AB8E-B2D3-FA02-5AADC044BD25}"/>
              </a:ext>
            </a:extLst>
          </p:cNvPr>
          <p:cNvSpPr/>
          <p:nvPr/>
        </p:nvSpPr>
        <p:spPr>
          <a:xfrm>
            <a:off x="2866976" y="4033424"/>
            <a:ext cx="452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5" name="Arrow: Right 4">
            <a:extLst>
              <a:ext uri="{FF2B5EF4-FFF2-40B4-BE49-F238E27FC236}">
                <a16:creationId xmlns:a16="http://schemas.microsoft.com/office/drawing/2014/main" id="{643D8F71-17A2-806B-58FF-707575E53857}"/>
              </a:ext>
            </a:extLst>
          </p:cNvPr>
          <p:cNvSpPr/>
          <p:nvPr/>
        </p:nvSpPr>
        <p:spPr>
          <a:xfrm>
            <a:off x="6502032" y="4558555"/>
            <a:ext cx="452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Arrow: Right 5">
            <a:extLst>
              <a:ext uri="{FF2B5EF4-FFF2-40B4-BE49-F238E27FC236}">
                <a16:creationId xmlns:a16="http://schemas.microsoft.com/office/drawing/2014/main" id="{D1C637EA-F78A-16A7-9BD0-784DE953D964}"/>
              </a:ext>
            </a:extLst>
          </p:cNvPr>
          <p:cNvSpPr/>
          <p:nvPr/>
        </p:nvSpPr>
        <p:spPr>
          <a:xfrm>
            <a:off x="1962202" y="4553478"/>
            <a:ext cx="452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8" name="Arrow: Right 7">
            <a:extLst>
              <a:ext uri="{FF2B5EF4-FFF2-40B4-BE49-F238E27FC236}">
                <a16:creationId xmlns:a16="http://schemas.microsoft.com/office/drawing/2014/main" id="{CC4D1797-4596-624D-350F-EB2048F9EF40}"/>
              </a:ext>
            </a:extLst>
          </p:cNvPr>
          <p:cNvSpPr/>
          <p:nvPr/>
        </p:nvSpPr>
        <p:spPr>
          <a:xfrm>
            <a:off x="6351564" y="4033424"/>
            <a:ext cx="452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Arrow: Right 8">
            <a:extLst>
              <a:ext uri="{FF2B5EF4-FFF2-40B4-BE49-F238E27FC236}">
                <a16:creationId xmlns:a16="http://schemas.microsoft.com/office/drawing/2014/main" id="{310CD396-4234-A29B-F7C8-0D1961556017}"/>
              </a:ext>
            </a:extLst>
          </p:cNvPr>
          <p:cNvSpPr/>
          <p:nvPr/>
        </p:nvSpPr>
        <p:spPr>
          <a:xfrm>
            <a:off x="2414589" y="5037393"/>
            <a:ext cx="452387"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10" name="Footer Placeholder 9">
            <a:extLst>
              <a:ext uri="{FF2B5EF4-FFF2-40B4-BE49-F238E27FC236}">
                <a16:creationId xmlns:a16="http://schemas.microsoft.com/office/drawing/2014/main" id="{BFCAF6F9-ED91-0687-AA5D-ED8E0A9562AA}"/>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542145578"/>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fade">
                                      <p:cBhvr>
                                        <p:cTn id="15" dur="500"/>
                                        <p:tgtEl>
                                          <p:spTgt spid="3">
                                            <p:txEl>
                                              <p:pRg st="5" end="5"/>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fade">
                                      <p:cBhvr>
                                        <p:cTn id="2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6C391A3-B22C-27E2-7BF7-D069287BEACE}"/>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3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6857999"/>
          </a:xfrm>
          <a:prstGeom prst="rect">
            <a:avLst/>
          </a:prstGeom>
        </p:spPr>
      </p:pic>
      <p:sp>
        <p:nvSpPr>
          <p:cNvPr id="6" name="TextBox 5">
            <a:extLst>
              <a:ext uri="{FF2B5EF4-FFF2-40B4-BE49-F238E27FC236}">
                <a16:creationId xmlns:a16="http://schemas.microsoft.com/office/drawing/2014/main" id="{E67CF175-77F0-FB79-8B3D-78E75D016233}"/>
              </a:ext>
            </a:extLst>
          </p:cNvPr>
          <p:cNvSpPr txBox="1"/>
          <p:nvPr/>
        </p:nvSpPr>
        <p:spPr>
          <a:xfrm>
            <a:off x="0" y="6858000"/>
            <a:ext cx="11244528" cy="230832"/>
          </a:xfrm>
          <a:prstGeom prst="rect">
            <a:avLst/>
          </a:prstGeom>
          <a:noFill/>
        </p:spPr>
        <p:txBody>
          <a:bodyPr wrap="square" rtlCol="1">
            <a:spAutoFit/>
          </a:bodyPr>
          <a:lstStyle/>
          <a:p>
            <a:r>
              <a:rPr lang="he-IL" sz="900">
                <a:hlinkClick r:id="rId4" tooltip="https://texturex-com.deviantart.com/art/Light-Bokeh-Texture-Pretty-Color-Free-Stock-Photo-351231978"/>
              </a:rPr>
              <a:t>This Photo</a:t>
            </a:r>
            <a:r>
              <a:rPr lang="he-IL" sz="900"/>
              <a:t> by Unknown Author is licensed under </a:t>
            </a:r>
            <a:r>
              <a:rPr lang="he-IL" sz="900">
                <a:hlinkClick r:id="rId5" tooltip="https://creativecommons.org/licenses/by/3.0/"/>
              </a:rPr>
              <a:t>CC BY</a:t>
            </a:r>
            <a:endParaRPr lang="he-IL" sz="900"/>
          </a:p>
        </p:txBody>
      </p:sp>
      <p:sp>
        <p:nvSpPr>
          <p:cNvPr id="3" name="Content Placeholder 2">
            <a:extLst>
              <a:ext uri="{FF2B5EF4-FFF2-40B4-BE49-F238E27FC236}">
                <a16:creationId xmlns:a16="http://schemas.microsoft.com/office/drawing/2014/main" id="{2802D1B0-89AA-44C4-B817-145C22FD8FD9}"/>
              </a:ext>
            </a:extLst>
          </p:cNvPr>
          <p:cNvSpPr>
            <a:spLocks noGrp="1"/>
          </p:cNvSpPr>
          <p:nvPr>
            <p:ph idx="1"/>
          </p:nvPr>
        </p:nvSpPr>
        <p:spPr>
          <a:xfrm>
            <a:off x="677334" y="718457"/>
            <a:ext cx="10837332" cy="5322906"/>
          </a:xfrm>
        </p:spPr>
        <p:txBody>
          <a:bodyPr>
            <a:normAutofit fontScale="92500" lnSpcReduction="20000"/>
          </a:bodyPr>
          <a:lstStyle/>
          <a:p>
            <a:pPr marL="0" indent="0">
              <a:buNone/>
            </a:pPr>
            <a:r>
              <a:rPr lang="en-US" sz="4800" b="1" dirty="0">
                <a:solidFill>
                  <a:schemeClr val="bg1"/>
                </a:solidFill>
              </a:rPr>
              <a:t>When people go through unburdening:</a:t>
            </a:r>
            <a:br>
              <a:rPr lang="en-US" sz="4300" b="1" dirty="0">
                <a:solidFill>
                  <a:schemeClr val="bg1"/>
                </a:solidFill>
              </a:rPr>
            </a:br>
            <a:endParaRPr lang="en-US" sz="4300" b="1" dirty="0">
              <a:solidFill>
                <a:schemeClr val="bg1"/>
              </a:solidFill>
            </a:endParaRPr>
          </a:p>
          <a:p>
            <a:r>
              <a:rPr lang="en-US" sz="3800" b="1" dirty="0">
                <a:solidFill>
                  <a:schemeClr val="bg1"/>
                </a:solidFill>
              </a:rPr>
              <a:t>They feel light, calm, connected</a:t>
            </a:r>
          </a:p>
          <a:p>
            <a:r>
              <a:rPr lang="en-US" sz="3800" b="1" i="1" dirty="0">
                <a:solidFill>
                  <a:schemeClr val="bg1"/>
                </a:solidFill>
              </a:rPr>
              <a:t>“I know I am loved”</a:t>
            </a:r>
          </a:p>
          <a:p>
            <a:r>
              <a:rPr lang="en-US" sz="3800" b="1" i="1" dirty="0">
                <a:solidFill>
                  <a:schemeClr val="bg1"/>
                </a:solidFill>
              </a:rPr>
              <a:t>“I feel I’ve come home”</a:t>
            </a:r>
          </a:p>
          <a:p>
            <a:r>
              <a:rPr lang="en-US" sz="3800" b="1" i="1" dirty="0">
                <a:solidFill>
                  <a:schemeClr val="bg1"/>
                </a:solidFill>
              </a:rPr>
              <a:t>“I feel deeply connected to this part/all my parts/everyone in my life/humanity”</a:t>
            </a:r>
            <a:br>
              <a:rPr lang="en-US" sz="2800" b="1" dirty="0">
                <a:solidFill>
                  <a:schemeClr val="bg1"/>
                </a:solidFill>
              </a:rPr>
            </a:br>
            <a:endParaRPr lang="en-US" sz="2800" b="1" dirty="0">
              <a:solidFill>
                <a:schemeClr val="bg1"/>
              </a:solidFill>
            </a:endParaRPr>
          </a:p>
          <a:p>
            <a:pPr marL="0" indent="0">
              <a:buNone/>
            </a:pPr>
            <a:r>
              <a:rPr lang="en-US" sz="3900" b="1" dirty="0">
                <a:solidFill>
                  <a:schemeClr val="bg1"/>
                </a:solidFill>
              </a:rPr>
              <a:t>The more people unburden, the more they experience their Self.</a:t>
            </a:r>
            <a:endParaRPr lang="en-US" dirty="0"/>
          </a:p>
          <a:p>
            <a:endParaRPr lang="en-IL" dirty="0"/>
          </a:p>
        </p:txBody>
      </p:sp>
      <p:sp>
        <p:nvSpPr>
          <p:cNvPr id="2" name="Footer Placeholder 1">
            <a:extLst>
              <a:ext uri="{FF2B5EF4-FFF2-40B4-BE49-F238E27FC236}">
                <a16:creationId xmlns:a16="http://schemas.microsoft.com/office/drawing/2014/main" id="{31888572-63A4-A2DD-A5EA-C677B8E24474}"/>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363621652"/>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EC52B-F3B0-02C9-569E-7EF3CDB12BCA}"/>
              </a:ext>
            </a:extLst>
          </p:cNvPr>
          <p:cNvSpPr>
            <a:spLocks noGrp="1"/>
          </p:cNvSpPr>
          <p:nvPr>
            <p:ph type="title"/>
          </p:nvPr>
        </p:nvSpPr>
        <p:spPr>
          <a:xfrm>
            <a:off x="677334" y="609600"/>
            <a:ext cx="4412189" cy="834189"/>
          </a:xfrm>
        </p:spPr>
        <p:txBody>
          <a:bodyPr>
            <a:normAutofit/>
          </a:bodyPr>
          <a:lstStyle/>
          <a:p>
            <a:r>
              <a:rPr lang="en-US" sz="2400" b="1" dirty="0">
                <a:solidFill>
                  <a:schemeClr val="accent1">
                    <a:lumMod val="50000"/>
                  </a:schemeClr>
                </a:solidFill>
              </a:rPr>
              <a:t>The Reconnecting Impulse:</a:t>
            </a:r>
            <a:endParaRPr lang="he-IL" sz="2400" dirty="0">
              <a:solidFill>
                <a:schemeClr val="accent1">
                  <a:lumMod val="50000"/>
                </a:schemeClr>
              </a:solidFill>
            </a:endParaRPr>
          </a:p>
        </p:txBody>
      </p:sp>
      <p:sp>
        <p:nvSpPr>
          <p:cNvPr id="3" name="Content Placeholder 2">
            <a:extLst>
              <a:ext uri="{FF2B5EF4-FFF2-40B4-BE49-F238E27FC236}">
                <a16:creationId xmlns:a16="http://schemas.microsoft.com/office/drawing/2014/main" id="{5C8FF263-1849-EC7B-C9C9-F40BC3C68F2C}"/>
              </a:ext>
            </a:extLst>
          </p:cNvPr>
          <p:cNvSpPr>
            <a:spLocks noGrp="1"/>
          </p:cNvSpPr>
          <p:nvPr>
            <p:ph sz="half" idx="1"/>
          </p:nvPr>
        </p:nvSpPr>
        <p:spPr>
          <a:xfrm>
            <a:off x="677334" y="1203158"/>
            <a:ext cx="4184035" cy="5582653"/>
          </a:xfrm>
        </p:spPr>
        <p:txBody>
          <a:bodyPr>
            <a:normAutofit/>
          </a:bodyPr>
          <a:lstStyle/>
          <a:p>
            <a:pPr marL="0" indent="0">
              <a:buNone/>
            </a:pPr>
            <a:r>
              <a:rPr lang="en-US" sz="2000" b="1" dirty="0">
                <a:effectLst/>
                <a:ea typeface="Times New Roman" panose="02020603050405020304" pitchFamily="18" charset="0"/>
              </a:rPr>
              <a:t>The hunger of Self to reunite with Self - We are wired for connection: </a:t>
            </a:r>
          </a:p>
          <a:p>
            <a:pPr marL="0" indent="0">
              <a:buNone/>
            </a:pPr>
            <a:endParaRPr lang="en-US" sz="2000" dirty="0">
              <a:latin typeface="Times New Roman" panose="02020603050405020304" pitchFamily="18" charset="0"/>
            </a:endParaRPr>
          </a:p>
          <a:p>
            <a:pPr marL="0" indent="0">
              <a:buNone/>
            </a:pPr>
            <a:r>
              <a:rPr lang="en-US" sz="2000" dirty="0"/>
              <a:t>The more Self-led people become:</a:t>
            </a:r>
          </a:p>
          <a:p>
            <a:r>
              <a:rPr lang="en-US" sz="2000" dirty="0"/>
              <a:t>The more they feel connected inside</a:t>
            </a:r>
          </a:p>
          <a:p>
            <a:r>
              <a:rPr lang="en-US" sz="2000" dirty="0"/>
              <a:t>The more they seek to connect with other Self-led people</a:t>
            </a:r>
          </a:p>
          <a:p>
            <a:r>
              <a:rPr lang="en-US" sz="2000" dirty="0"/>
              <a:t>The more seeking and capable they are of connecting with a Higher Self and other dimensions</a:t>
            </a:r>
          </a:p>
        </p:txBody>
      </p:sp>
      <p:pic>
        <p:nvPicPr>
          <p:cNvPr id="6" name="Content Placeholder 5">
            <a:extLst>
              <a:ext uri="{FF2B5EF4-FFF2-40B4-BE49-F238E27FC236}">
                <a16:creationId xmlns:a16="http://schemas.microsoft.com/office/drawing/2014/main" id="{DF182AA9-266B-CE04-A385-DE85CF2206CA}"/>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89524" y="0"/>
            <a:ext cx="7102475" cy="6858000"/>
          </a:xfrm>
        </p:spPr>
      </p:pic>
      <p:sp>
        <p:nvSpPr>
          <p:cNvPr id="4" name="Footer Placeholder 3">
            <a:extLst>
              <a:ext uri="{FF2B5EF4-FFF2-40B4-BE49-F238E27FC236}">
                <a16:creationId xmlns:a16="http://schemas.microsoft.com/office/drawing/2014/main" id="{77DDEBB7-8F6B-BB14-79C5-B1329DDF8089}"/>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220526930"/>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109DF21-82CB-B71C-C3CF-F19C72290E6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985886" y="500514"/>
            <a:ext cx="7206114" cy="6357486"/>
          </a:xfrm>
          <a:prstGeom prst="rect">
            <a:avLst/>
          </a:prstGeom>
        </p:spPr>
      </p:pic>
      <p:sp>
        <p:nvSpPr>
          <p:cNvPr id="3" name="Content Placeholder 2">
            <a:extLst>
              <a:ext uri="{FF2B5EF4-FFF2-40B4-BE49-F238E27FC236}">
                <a16:creationId xmlns:a16="http://schemas.microsoft.com/office/drawing/2014/main" id="{8D23DF52-1CE9-4A52-9D4C-B1193CAEFD6F}"/>
              </a:ext>
            </a:extLst>
          </p:cNvPr>
          <p:cNvSpPr>
            <a:spLocks noGrp="1"/>
          </p:cNvSpPr>
          <p:nvPr>
            <p:ph idx="1"/>
          </p:nvPr>
        </p:nvSpPr>
        <p:spPr>
          <a:xfrm>
            <a:off x="404261" y="0"/>
            <a:ext cx="4106779" cy="3974021"/>
          </a:xfrm>
        </p:spPr>
        <p:txBody>
          <a:bodyPr>
            <a:normAutofit fontScale="70000" lnSpcReduction="20000"/>
          </a:bodyPr>
          <a:lstStyle/>
          <a:p>
            <a:pPr marL="0" indent="0">
              <a:buNone/>
            </a:pPr>
            <a:endParaRPr lang="en-US" sz="3200" b="1" dirty="0"/>
          </a:p>
          <a:p>
            <a:pPr marL="0" indent="0" algn="ctr">
              <a:buNone/>
            </a:pPr>
            <a:r>
              <a:rPr lang="en-US" sz="3800" b="1" dirty="0">
                <a:solidFill>
                  <a:schemeClr val="accent5">
                    <a:lumMod val="75000"/>
                  </a:schemeClr>
                </a:solidFill>
              </a:rPr>
              <a:t>Two Relevant Systems’ Concepts to help understand our system:</a:t>
            </a:r>
          </a:p>
          <a:p>
            <a:pPr marL="0" indent="0" algn="ctr">
              <a:buNone/>
            </a:pPr>
            <a:endParaRPr lang="en-US" sz="1100" b="1" dirty="0">
              <a:solidFill>
                <a:schemeClr val="accent6">
                  <a:lumMod val="50000"/>
                </a:schemeClr>
              </a:solidFill>
            </a:endParaRPr>
          </a:p>
          <a:p>
            <a:pPr marL="0" indent="0" algn="ctr">
              <a:buNone/>
            </a:pPr>
            <a:r>
              <a:rPr lang="en-US" sz="3200" u="sng" dirty="0">
                <a:solidFill>
                  <a:schemeClr val="accent5"/>
                </a:solidFill>
              </a:rPr>
              <a:t>Fractals:</a:t>
            </a:r>
            <a:r>
              <a:rPr lang="en-US" sz="3200" dirty="0">
                <a:solidFill>
                  <a:schemeClr val="accent5"/>
                </a:solidFill>
              </a:rPr>
              <a:t> (</a:t>
            </a:r>
            <a:r>
              <a:rPr lang="en-US" sz="3200" dirty="0">
                <a:solidFill>
                  <a:schemeClr val="accent5"/>
                </a:solidFill>
                <a:effectLst/>
                <a:ea typeface="Times New Roman" panose="02020603050405020304" pitchFamily="18" charset="0"/>
              </a:rPr>
              <a:t>Benoit Mandelbrot)</a:t>
            </a:r>
            <a:endParaRPr lang="en-IL" sz="3200" dirty="0">
              <a:solidFill>
                <a:schemeClr val="accent5"/>
              </a:solidFill>
            </a:endParaRPr>
          </a:p>
          <a:p>
            <a:pPr marL="0" indent="0" algn="ctr">
              <a:buNone/>
            </a:pPr>
            <a:r>
              <a:rPr lang="en-US" sz="3200" dirty="0">
                <a:solidFill>
                  <a:schemeClr val="accent5"/>
                </a:solidFill>
                <a:ea typeface="Times New Roman" panose="02020603050405020304" pitchFamily="18" charset="0"/>
              </a:rPr>
              <a:t>C</a:t>
            </a:r>
            <a:r>
              <a:rPr lang="en-US" sz="3200" dirty="0">
                <a:solidFill>
                  <a:schemeClr val="accent5"/>
                </a:solidFill>
                <a:effectLst/>
                <a:ea typeface="Times New Roman" panose="02020603050405020304" pitchFamily="18" charset="0"/>
              </a:rPr>
              <a:t>haracteristic patterns are repeated at each descending level. </a:t>
            </a:r>
          </a:p>
          <a:p>
            <a:pPr marL="0" indent="0" algn="ctr">
              <a:buNone/>
            </a:pPr>
            <a:r>
              <a:rPr lang="en-US" sz="3200" dirty="0">
                <a:solidFill>
                  <a:schemeClr val="accent5"/>
                </a:solidFill>
                <a:effectLst/>
                <a:ea typeface="Times New Roman" panose="02020603050405020304" pitchFamily="18" charset="0"/>
              </a:rPr>
              <a:t>Parts at any level are similar in shape to the whole.</a:t>
            </a:r>
          </a:p>
          <a:p>
            <a:endParaRPr lang="en-US" sz="2400" dirty="0">
              <a:ea typeface="Times New Roman" panose="02020603050405020304" pitchFamily="18" charset="0"/>
            </a:endParaRPr>
          </a:p>
          <a:p>
            <a:endParaRPr lang="en-US" sz="1800" dirty="0">
              <a:effectLst/>
              <a:latin typeface="Times New Roman" panose="02020603050405020304" pitchFamily="18" charset="0"/>
              <a:ea typeface="Times New Roman" panose="02020603050405020304" pitchFamily="18" charset="0"/>
            </a:endParaRPr>
          </a:p>
          <a:p>
            <a:endParaRPr lang="en-US" sz="1800" dirty="0">
              <a:latin typeface="Times New Roman" panose="02020603050405020304" pitchFamily="18" charset="0"/>
              <a:ea typeface="Times New Roman" panose="02020603050405020304" pitchFamily="18" charset="0"/>
            </a:endParaRPr>
          </a:p>
          <a:p>
            <a:endParaRPr lang="en-US" sz="1800" dirty="0">
              <a:effectLst/>
              <a:latin typeface="Times New Roman" panose="02020603050405020304" pitchFamily="18" charset="0"/>
              <a:ea typeface="Times New Roman" panose="02020603050405020304" pitchFamily="18" charset="0"/>
            </a:endParaRPr>
          </a:p>
          <a:p>
            <a:endParaRPr lang="en-US" sz="1800" dirty="0">
              <a:latin typeface="Times New Roman" panose="02020603050405020304" pitchFamily="18" charset="0"/>
              <a:ea typeface="Times New Roman" panose="02020603050405020304" pitchFamily="18" charset="0"/>
            </a:endParaRPr>
          </a:p>
          <a:p>
            <a:endParaRPr lang="en-US" sz="1800" dirty="0">
              <a:effectLst/>
              <a:latin typeface="Times New Roman" panose="02020603050405020304" pitchFamily="18" charset="0"/>
              <a:ea typeface="Times New Roman" panose="02020603050405020304" pitchFamily="18" charset="0"/>
            </a:endParaRPr>
          </a:p>
        </p:txBody>
      </p:sp>
      <p:sp>
        <p:nvSpPr>
          <p:cNvPr id="2" name="Footer Placeholder 1">
            <a:extLst>
              <a:ext uri="{FF2B5EF4-FFF2-40B4-BE49-F238E27FC236}">
                <a16:creationId xmlns:a16="http://schemas.microsoft.com/office/drawing/2014/main" id="{AC65A6A0-E8A9-EDC1-9BEE-A53B2E732B42}"/>
              </a:ext>
            </a:extLst>
          </p:cNvPr>
          <p:cNvSpPr>
            <a:spLocks noGrp="1"/>
          </p:cNvSpPr>
          <p:nvPr>
            <p:ph type="ftr" sz="quarter" idx="11"/>
          </p:nvPr>
        </p:nvSpPr>
        <p:spPr/>
        <p:txBody>
          <a:bodyPr/>
          <a:lstStyle/>
          <a:p>
            <a:r>
              <a:rPr lang="en-IL"/>
              <a:t>Einat A. Bronstein, MSW</a:t>
            </a:r>
          </a:p>
        </p:txBody>
      </p:sp>
      <p:sp>
        <p:nvSpPr>
          <p:cNvPr id="4" name="TextBox 3">
            <a:extLst>
              <a:ext uri="{FF2B5EF4-FFF2-40B4-BE49-F238E27FC236}">
                <a16:creationId xmlns:a16="http://schemas.microsoft.com/office/drawing/2014/main" id="{28F87147-1EAE-5B34-94C7-98B743D2ADCD}"/>
              </a:ext>
            </a:extLst>
          </p:cNvPr>
          <p:cNvSpPr txBox="1"/>
          <p:nvPr/>
        </p:nvSpPr>
        <p:spPr>
          <a:xfrm>
            <a:off x="404261" y="3715761"/>
            <a:ext cx="4106779" cy="2739211"/>
          </a:xfrm>
          <a:prstGeom prst="rect">
            <a:avLst/>
          </a:prstGeom>
          <a:noFill/>
        </p:spPr>
        <p:txBody>
          <a:bodyPr wrap="square" rtlCol="0">
            <a:spAutoFit/>
          </a:bodyPr>
          <a:lstStyle/>
          <a:p>
            <a:pPr marL="0" indent="0" algn="ctr">
              <a:buNone/>
            </a:pPr>
            <a:r>
              <a:rPr lang="en-US" sz="2200" u="sng" dirty="0">
                <a:solidFill>
                  <a:schemeClr val="accent5"/>
                </a:solidFill>
              </a:rPr>
              <a:t>Holons</a:t>
            </a:r>
            <a:r>
              <a:rPr lang="en-US" sz="2200" dirty="0">
                <a:solidFill>
                  <a:schemeClr val="accent5"/>
                </a:solidFill>
              </a:rPr>
              <a:t>: (</a:t>
            </a:r>
            <a:r>
              <a:rPr lang="en-US" sz="2200" dirty="0">
                <a:solidFill>
                  <a:schemeClr val="accent5"/>
                </a:solidFill>
                <a:effectLst/>
                <a:ea typeface="Times New Roman" panose="02020603050405020304" pitchFamily="18" charset="0"/>
              </a:rPr>
              <a:t>Arthur Koestler)</a:t>
            </a:r>
            <a:endParaRPr lang="en-US" sz="2200" dirty="0">
              <a:solidFill>
                <a:schemeClr val="accent5"/>
              </a:solidFill>
            </a:endParaRPr>
          </a:p>
          <a:p>
            <a:pPr marL="0" indent="0" algn="ctr">
              <a:buNone/>
            </a:pPr>
            <a:r>
              <a:rPr lang="en-US" sz="2200" dirty="0">
                <a:solidFill>
                  <a:schemeClr val="accent5"/>
                </a:solidFill>
                <a:effectLst/>
                <a:ea typeface="Times New Roman" panose="02020603050405020304" pitchFamily="18" charset="0"/>
              </a:rPr>
              <a:t>Everything is both a whole unto itself as well as a part of a larger whole. (‘</a:t>
            </a:r>
            <a:r>
              <a:rPr lang="en-US" sz="2200" dirty="0" err="1">
                <a:solidFill>
                  <a:schemeClr val="accent5"/>
                </a:solidFill>
                <a:effectLst/>
                <a:ea typeface="Times New Roman" panose="02020603050405020304" pitchFamily="18" charset="0"/>
              </a:rPr>
              <a:t>hol</a:t>
            </a:r>
            <a:r>
              <a:rPr lang="en-US" sz="2200" dirty="0">
                <a:solidFill>
                  <a:schemeClr val="accent5"/>
                </a:solidFill>
                <a:effectLst/>
                <a:ea typeface="Times New Roman" panose="02020603050405020304" pitchFamily="18" charset="0"/>
              </a:rPr>
              <a:t>’ is Greek for whole and ‘on’ is Greek for part). Our system is </a:t>
            </a:r>
            <a:r>
              <a:rPr lang="en-US" sz="2200" b="1" dirty="0">
                <a:solidFill>
                  <a:schemeClr val="accent5"/>
                </a:solidFill>
                <a:effectLst/>
                <a:ea typeface="Times New Roman" panose="02020603050405020304" pitchFamily="18" charset="0"/>
              </a:rPr>
              <a:t>a holarchy. </a:t>
            </a:r>
            <a:endParaRPr lang="en-US" sz="2200" b="1" dirty="0">
              <a:solidFill>
                <a:schemeClr val="accent5"/>
              </a:solidFill>
            </a:endParaRPr>
          </a:p>
          <a:p>
            <a:endParaRPr lang="en-AU" dirty="0"/>
          </a:p>
        </p:txBody>
      </p:sp>
    </p:spTree>
    <p:extLst>
      <p:ext uri="{BB962C8B-B14F-4D97-AF65-F5344CB8AC3E}">
        <p14:creationId xmlns:p14="http://schemas.microsoft.com/office/powerpoint/2010/main" val="2553596136"/>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0C05AA-1FD1-4997-97D8-DEE1C7354B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6249" y="0"/>
            <a:ext cx="7899504" cy="6858000"/>
          </a:xfrm>
          <a:prstGeom prst="rect">
            <a:avLst/>
          </a:prstGeom>
        </p:spPr>
      </p:pic>
      <p:sp>
        <p:nvSpPr>
          <p:cNvPr id="2" name="Footer Placeholder 1">
            <a:extLst>
              <a:ext uri="{FF2B5EF4-FFF2-40B4-BE49-F238E27FC236}">
                <a16:creationId xmlns:a16="http://schemas.microsoft.com/office/drawing/2014/main" id="{04A0C3DB-7365-D537-74A8-ACAAA2C26880}"/>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44742606"/>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98C29-984F-9E50-55D5-956B2490A1C7}"/>
              </a:ext>
            </a:extLst>
          </p:cNvPr>
          <p:cNvSpPr>
            <a:spLocks noGrp="1"/>
          </p:cNvSpPr>
          <p:nvPr>
            <p:ph type="title"/>
          </p:nvPr>
        </p:nvSpPr>
        <p:spPr>
          <a:xfrm>
            <a:off x="677334" y="609600"/>
            <a:ext cx="5284522" cy="1320800"/>
          </a:xfrm>
        </p:spPr>
        <p:txBody>
          <a:bodyPr/>
          <a:lstStyle/>
          <a:p>
            <a:r>
              <a:rPr lang="en-US" sz="3600" b="1" dirty="0">
                <a:solidFill>
                  <a:srgbClr val="0070C0"/>
                </a:solidFill>
                <a:effectLst/>
                <a:latin typeface="+mn-lt"/>
                <a:ea typeface="Times New Roman" panose="02020603050405020304" pitchFamily="18" charset="0"/>
              </a:rPr>
              <a:t>Self at all levels</a:t>
            </a:r>
            <a:endParaRPr lang="he-IL" dirty="0">
              <a:solidFill>
                <a:srgbClr val="0070C0"/>
              </a:solidFill>
            </a:endParaRPr>
          </a:p>
        </p:txBody>
      </p:sp>
      <p:sp>
        <p:nvSpPr>
          <p:cNvPr id="3" name="Text Placeholder 2">
            <a:extLst>
              <a:ext uri="{FF2B5EF4-FFF2-40B4-BE49-F238E27FC236}">
                <a16:creationId xmlns:a16="http://schemas.microsoft.com/office/drawing/2014/main" id="{248267CA-C0FB-BCD8-C512-9C58686CC81B}"/>
              </a:ext>
            </a:extLst>
          </p:cNvPr>
          <p:cNvSpPr>
            <a:spLocks noGrp="1"/>
          </p:cNvSpPr>
          <p:nvPr>
            <p:ph type="body" idx="1"/>
          </p:nvPr>
        </p:nvSpPr>
        <p:spPr>
          <a:xfrm>
            <a:off x="675745" y="1930401"/>
            <a:ext cx="4185623" cy="576262"/>
          </a:xfrm>
        </p:spPr>
        <p:txBody>
          <a:bodyPr/>
          <a:lstStyle/>
          <a:p>
            <a:r>
              <a:rPr lang="en-US" sz="2800" b="1" dirty="0">
                <a:solidFill>
                  <a:srgbClr val="0070C0"/>
                </a:solidFill>
              </a:rPr>
              <a:t>Horizontally:</a:t>
            </a:r>
          </a:p>
          <a:p>
            <a:endParaRPr lang="he-IL" dirty="0"/>
          </a:p>
        </p:txBody>
      </p:sp>
      <p:sp>
        <p:nvSpPr>
          <p:cNvPr id="4" name="Content Placeholder 3">
            <a:extLst>
              <a:ext uri="{FF2B5EF4-FFF2-40B4-BE49-F238E27FC236}">
                <a16:creationId xmlns:a16="http://schemas.microsoft.com/office/drawing/2014/main" id="{E062B38B-BB80-5AD0-D3BB-A11216F9351D}"/>
              </a:ext>
            </a:extLst>
          </p:cNvPr>
          <p:cNvSpPr>
            <a:spLocks noGrp="1"/>
          </p:cNvSpPr>
          <p:nvPr>
            <p:ph sz="half" idx="2"/>
          </p:nvPr>
        </p:nvSpPr>
        <p:spPr>
          <a:xfrm>
            <a:off x="675745" y="2160983"/>
            <a:ext cx="4676684" cy="3880379"/>
          </a:xfrm>
        </p:spPr>
        <p:txBody>
          <a:bodyPr>
            <a:normAutofit fontScale="62500" lnSpcReduction="20000"/>
          </a:bodyPr>
          <a:lstStyle/>
          <a:p>
            <a:pPr marL="0" indent="0" algn="just">
              <a:buNone/>
            </a:pPr>
            <a:r>
              <a:rPr lang="en-US" sz="4400"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Unburdening improves the inner connections between:</a:t>
            </a:r>
          </a:p>
          <a:p>
            <a:pPr algn="just"/>
            <a:r>
              <a:rPr lang="en-US" sz="4400" dirty="0">
                <a:solidFill>
                  <a:srgbClr val="0070C0"/>
                </a:solidFill>
                <a:latin typeface="Calibri" panose="020F0502020204030204" pitchFamily="34" charset="0"/>
                <a:ea typeface="Times New Roman" panose="02020603050405020304" pitchFamily="18" charset="0"/>
                <a:cs typeface="Calibri" panose="020F0502020204030204" pitchFamily="34" charset="0"/>
              </a:rPr>
              <a:t>T</a:t>
            </a:r>
            <a:r>
              <a:rPr lang="en-US" sz="4400"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he client’s Self and the Self of his or her parts</a:t>
            </a:r>
          </a:p>
          <a:p>
            <a:pPr algn="just"/>
            <a:r>
              <a:rPr lang="en-US" sz="4400" dirty="0">
                <a:solidFill>
                  <a:srgbClr val="0070C0"/>
                </a:solidFill>
                <a:latin typeface="Calibri" panose="020F0502020204030204" pitchFamily="34" charset="0"/>
                <a:ea typeface="Times New Roman" panose="02020603050405020304" pitchFamily="18" charset="0"/>
                <a:cs typeface="Calibri" panose="020F0502020204030204" pitchFamily="34" charset="0"/>
              </a:rPr>
              <a:t>P</a:t>
            </a:r>
            <a:r>
              <a:rPr lang="en-US" sz="4400"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art-to-part connections (from the parts’ Selves) </a:t>
            </a:r>
          </a:p>
          <a:p>
            <a:pPr algn="just"/>
            <a:r>
              <a:rPr lang="en-US" sz="4400" dirty="0">
                <a:solidFill>
                  <a:srgbClr val="0070C0"/>
                </a:solidFill>
                <a:latin typeface="Calibri" panose="020F0502020204030204" pitchFamily="34" charset="0"/>
                <a:ea typeface="Times New Roman" panose="02020603050405020304" pitchFamily="18" charset="0"/>
                <a:cs typeface="Calibri" panose="020F0502020204030204" pitchFamily="34" charset="0"/>
              </a:rPr>
              <a:t>E</a:t>
            </a:r>
            <a:r>
              <a:rPr lang="en-US" sz="4400" dirty="0">
                <a:solidFill>
                  <a:srgbClr val="0070C0"/>
                </a:solidFill>
                <a:effectLst/>
                <a:latin typeface="Calibri" panose="020F0502020204030204" pitchFamily="34" charset="0"/>
                <a:ea typeface="Times New Roman" panose="02020603050405020304" pitchFamily="18" charset="0"/>
                <a:cs typeface="Calibri" panose="020F0502020204030204" pitchFamily="34" charset="0"/>
              </a:rPr>
              <a:t>xternal connections to the Selves of other people.</a:t>
            </a:r>
          </a:p>
        </p:txBody>
      </p:sp>
      <p:pic>
        <p:nvPicPr>
          <p:cNvPr id="8" name="Content Placeholder 7">
            <a:extLst>
              <a:ext uri="{FF2B5EF4-FFF2-40B4-BE49-F238E27FC236}">
                <a16:creationId xmlns:a16="http://schemas.microsoft.com/office/drawing/2014/main" id="{E3A44FE7-8869-F230-AE8B-AB285B18EA8E}"/>
              </a:ext>
            </a:extLst>
          </p:cNvPr>
          <p:cNvPicPr>
            <a:picLocks noGrp="1" noChangeAspect="1"/>
          </p:cNvPicPr>
          <p:nvPr>
            <p:ph sz="quarter" idx="4"/>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61856" y="965200"/>
            <a:ext cx="6230144" cy="4927599"/>
          </a:xfrm>
        </p:spPr>
      </p:pic>
      <p:sp>
        <p:nvSpPr>
          <p:cNvPr id="6" name="Footer Placeholder 5">
            <a:extLst>
              <a:ext uri="{FF2B5EF4-FFF2-40B4-BE49-F238E27FC236}">
                <a16:creationId xmlns:a16="http://schemas.microsoft.com/office/drawing/2014/main" id="{0FB71647-06AC-0D1C-92BD-647A10B597DF}"/>
              </a:ext>
            </a:extLst>
          </p:cNvPr>
          <p:cNvSpPr>
            <a:spLocks noGrp="1"/>
          </p:cNvSpPr>
          <p:nvPr>
            <p:ph type="ftr" sz="quarter" idx="11"/>
          </p:nvPr>
        </p:nvSpPr>
        <p:spPr/>
        <p:txBody>
          <a:bodyPr/>
          <a:lstStyle/>
          <a:p>
            <a:r>
              <a:rPr lang="en-IL" dirty="0"/>
              <a:t>Einat A. Bronstein, MSW</a:t>
            </a:r>
          </a:p>
        </p:txBody>
      </p:sp>
    </p:spTree>
    <p:extLst>
      <p:ext uri="{BB962C8B-B14F-4D97-AF65-F5344CB8AC3E}">
        <p14:creationId xmlns:p14="http://schemas.microsoft.com/office/powerpoint/2010/main" val="3881888299"/>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6570E-3D57-0979-B576-0660C05F5D15}"/>
              </a:ext>
            </a:extLst>
          </p:cNvPr>
          <p:cNvSpPr>
            <a:spLocks noGrp="1"/>
          </p:cNvSpPr>
          <p:nvPr>
            <p:ph type="title"/>
          </p:nvPr>
        </p:nvSpPr>
        <p:spPr/>
        <p:txBody>
          <a:bodyPr/>
          <a:lstStyle/>
          <a:p>
            <a:r>
              <a:rPr lang="en-US" b="1" dirty="0">
                <a:solidFill>
                  <a:srgbClr val="7030A0"/>
                </a:solidFill>
              </a:rPr>
              <a:t>Self at all levels </a:t>
            </a:r>
            <a:r>
              <a:rPr lang="en-US" dirty="0">
                <a:solidFill>
                  <a:srgbClr val="7030A0"/>
                </a:solidFill>
              </a:rPr>
              <a:t>(cont.)</a:t>
            </a:r>
            <a:endParaRPr lang="he-IL" dirty="0">
              <a:solidFill>
                <a:srgbClr val="7030A0"/>
              </a:solidFill>
            </a:endParaRPr>
          </a:p>
        </p:txBody>
      </p:sp>
      <p:sp>
        <p:nvSpPr>
          <p:cNvPr id="3" name="Text Placeholder 2">
            <a:extLst>
              <a:ext uri="{FF2B5EF4-FFF2-40B4-BE49-F238E27FC236}">
                <a16:creationId xmlns:a16="http://schemas.microsoft.com/office/drawing/2014/main" id="{78F2DF22-2A25-6F48-750E-73A04107F976}"/>
              </a:ext>
            </a:extLst>
          </p:cNvPr>
          <p:cNvSpPr>
            <a:spLocks noGrp="1"/>
          </p:cNvSpPr>
          <p:nvPr>
            <p:ph type="body" idx="1"/>
          </p:nvPr>
        </p:nvSpPr>
        <p:spPr>
          <a:xfrm>
            <a:off x="675745" y="1152492"/>
            <a:ext cx="5153555" cy="837397"/>
          </a:xfrm>
        </p:spPr>
        <p:txBody>
          <a:bodyPr/>
          <a:lstStyle/>
          <a:p>
            <a:r>
              <a:rPr lang="en-US" sz="28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Vertically </a:t>
            </a:r>
            <a:r>
              <a:rPr lang="en-US" sz="24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(upwards </a:t>
            </a:r>
            <a:r>
              <a:rPr lang="en-US"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&amp;</a:t>
            </a:r>
            <a:r>
              <a:rPr lang="en-US" sz="24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 downwards)</a:t>
            </a:r>
            <a:endParaRPr lang="he-IL" dirty="0">
              <a:solidFill>
                <a:srgbClr val="7030A0"/>
              </a:solidFill>
            </a:endParaRPr>
          </a:p>
        </p:txBody>
      </p:sp>
      <p:sp>
        <p:nvSpPr>
          <p:cNvPr id="4" name="Content Placeholder 3">
            <a:extLst>
              <a:ext uri="{FF2B5EF4-FFF2-40B4-BE49-F238E27FC236}">
                <a16:creationId xmlns:a16="http://schemas.microsoft.com/office/drawing/2014/main" id="{F3A9EF97-3868-7B0D-D07C-680DB851054A}"/>
              </a:ext>
            </a:extLst>
          </p:cNvPr>
          <p:cNvSpPr>
            <a:spLocks noGrp="1"/>
          </p:cNvSpPr>
          <p:nvPr>
            <p:ph sz="half" idx="2"/>
          </p:nvPr>
        </p:nvSpPr>
        <p:spPr>
          <a:xfrm>
            <a:off x="675745" y="1797604"/>
            <a:ext cx="5153554" cy="4393933"/>
          </a:xfrm>
        </p:spPr>
        <p:txBody>
          <a:bodyPr>
            <a:normAutofit fontScale="70000" lnSpcReduction="20000"/>
          </a:bodyPr>
          <a:lstStyle/>
          <a:p>
            <a:pPr marL="0" indent="0" algn="just">
              <a:buNone/>
            </a:pPr>
            <a:endParaRPr lang="en-US" sz="1800" b="1" dirty="0">
              <a:latin typeface="Calibri" panose="020F0502020204030204" pitchFamily="34" charset="0"/>
              <a:ea typeface="Times New Roman" panose="02020603050405020304" pitchFamily="18" charset="0"/>
              <a:cs typeface="Calibri" panose="020F0502020204030204" pitchFamily="34" charset="0"/>
            </a:endParaRPr>
          </a:p>
          <a:p>
            <a:pPr marL="0" indent="0" algn="just">
              <a:buNone/>
            </a:pPr>
            <a:r>
              <a:rPr lang="en-US" sz="34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Upwards:</a:t>
            </a:r>
          </a:p>
          <a:p>
            <a:pPr algn="just"/>
            <a:r>
              <a:rPr lang="en-US" sz="3400" dirty="0">
                <a:solidFill>
                  <a:srgbClr val="7030A0"/>
                </a:solidFill>
                <a:latin typeface="Calibri" panose="020F0502020204030204" pitchFamily="34" charset="0"/>
                <a:ea typeface="Times New Roman" panose="02020603050405020304" pitchFamily="18" charset="0"/>
                <a:cs typeface="Calibri" panose="020F0502020204030204" pitchFamily="34" charset="0"/>
              </a:rPr>
              <a:t>I</a:t>
            </a:r>
            <a:r>
              <a:rPr lang="en-US" sz="34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nfluxes of energy and light, calm, grace, or bliss that seems to come from a transcendent source</a:t>
            </a:r>
          </a:p>
          <a:p>
            <a:pPr algn="just"/>
            <a:r>
              <a:rPr lang="en-US" sz="34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Connection to guides (sages; ancestors, power animals, and more)</a:t>
            </a:r>
          </a:p>
          <a:p>
            <a:pPr algn="just"/>
            <a:r>
              <a:rPr lang="en-US" sz="34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Increasing interest in spiritual topics</a:t>
            </a:r>
          </a:p>
          <a:p>
            <a:pPr algn="just"/>
            <a:r>
              <a:rPr lang="en-US" sz="3400" dirty="0">
                <a:solidFill>
                  <a:srgbClr val="7030A0"/>
                </a:solidFill>
                <a:latin typeface="Calibri" panose="020F0502020204030204" pitchFamily="34" charset="0"/>
                <a:ea typeface="Times New Roman" panose="02020603050405020304" pitchFamily="18" charset="0"/>
                <a:cs typeface="Calibri" panose="020F0502020204030204" pitchFamily="34" charset="0"/>
              </a:rPr>
              <a:t>D</a:t>
            </a:r>
            <a:r>
              <a:rPr lang="en-US" sz="34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rawn to altruistic activities that bring more meaning to life</a:t>
            </a:r>
          </a:p>
          <a:p>
            <a:pPr algn="just"/>
            <a:r>
              <a:rPr lang="en-US" sz="3400" dirty="0">
                <a:solidFill>
                  <a:srgbClr val="7030A0"/>
                </a:solidFill>
                <a:latin typeface="Calibri" panose="020F0502020204030204" pitchFamily="34" charset="0"/>
                <a:ea typeface="Times New Roman" panose="02020603050405020304" pitchFamily="18" charset="0"/>
                <a:cs typeface="Calibri" panose="020F0502020204030204" pitchFamily="34" charset="0"/>
              </a:rPr>
              <a:t>C</a:t>
            </a:r>
            <a:r>
              <a:rPr lang="en-US" sz="3400" dirty="0">
                <a:solidFill>
                  <a:srgbClr val="7030A0"/>
                </a:solidFill>
                <a:effectLst/>
                <a:latin typeface="Calibri" panose="020F0502020204030204" pitchFamily="34" charset="0"/>
                <a:ea typeface="Times New Roman" panose="02020603050405020304" pitchFamily="18" charset="0"/>
                <a:cs typeface="Calibri" panose="020F0502020204030204" pitchFamily="34" charset="0"/>
              </a:rPr>
              <a:t>an be in the present moment more fully</a:t>
            </a:r>
          </a:p>
        </p:txBody>
      </p:sp>
      <p:pic>
        <p:nvPicPr>
          <p:cNvPr id="8" name="Content Placeholder 7">
            <a:extLst>
              <a:ext uri="{FF2B5EF4-FFF2-40B4-BE49-F238E27FC236}">
                <a16:creationId xmlns:a16="http://schemas.microsoft.com/office/drawing/2014/main" id="{F12146A4-60DC-6C71-B120-3BB9BC121E8F}"/>
              </a:ext>
            </a:extLst>
          </p:cNvPr>
          <p:cNvPicPr>
            <a:picLocks noGrp="1" noChangeAspect="1"/>
          </p:cNvPicPr>
          <p:nvPr>
            <p:ph sz="quarter" idx="4"/>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00637" y="0"/>
            <a:ext cx="6191363" cy="6858000"/>
          </a:xfrm>
        </p:spPr>
      </p:pic>
      <p:sp>
        <p:nvSpPr>
          <p:cNvPr id="6" name="Footer Placeholder 5">
            <a:extLst>
              <a:ext uri="{FF2B5EF4-FFF2-40B4-BE49-F238E27FC236}">
                <a16:creationId xmlns:a16="http://schemas.microsoft.com/office/drawing/2014/main" id="{0DE8047A-E9EA-31B7-36A7-38AFA238D50B}"/>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711970730"/>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224C-F424-4404-AF5F-45DD1291887D}"/>
              </a:ext>
            </a:extLst>
          </p:cNvPr>
          <p:cNvSpPr>
            <a:spLocks noGrp="1"/>
          </p:cNvSpPr>
          <p:nvPr>
            <p:ph type="title"/>
          </p:nvPr>
        </p:nvSpPr>
        <p:spPr/>
        <p:txBody>
          <a:bodyPr/>
          <a:lstStyle/>
          <a:p>
            <a:r>
              <a:rPr lang="en-US" b="1" dirty="0"/>
              <a:t>Self at all levels </a:t>
            </a:r>
            <a:r>
              <a:rPr lang="en-US" dirty="0"/>
              <a:t>(cont.)</a:t>
            </a:r>
            <a:endParaRPr lang="en-IL" dirty="0"/>
          </a:p>
        </p:txBody>
      </p:sp>
      <p:pic>
        <p:nvPicPr>
          <p:cNvPr id="5" name="Picture 4">
            <a:extLst>
              <a:ext uri="{FF2B5EF4-FFF2-40B4-BE49-F238E27FC236}">
                <a16:creationId xmlns:a16="http://schemas.microsoft.com/office/drawing/2014/main" id="{FA3F8669-E57D-087E-8054-36C27DECD413}"/>
              </a:ext>
            </a:extLst>
          </p:cNvPr>
          <p:cNvPicPr>
            <a:picLocks noChangeAspect="1"/>
          </p:cNvPicPr>
          <p:nvPr/>
        </p:nvPicPr>
        <p:blipFill>
          <a:blip r:embed="rId2">
            <a:alphaModFix/>
            <a:extLst>
              <a:ext uri="{BEBA8EAE-BF5A-486C-A8C5-ECC9F3942E4B}">
                <a14:imgProps xmlns:a14="http://schemas.microsoft.com/office/drawing/2010/main">
                  <a14:imgLayer r:embed="rId3">
                    <a14:imgEffect>
                      <a14:brightnessContrast bright="-15000" contrast="-5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15240"/>
            <a:ext cx="12192000" cy="6858001"/>
          </a:xfrm>
          <a:prstGeom prst="rect">
            <a:avLst/>
          </a:prstGeom>
        </p:spPr>
      </p:pic>
      <p:sp>
        <p:nvSpPr>
          <p:cNvPr id="3" name="Content Placeholder 2">
            <a:extLst>
              <a:ext uri="{FF2B5EF4-FFF2-40B4-BE49-F238E27FC236}">
                <a16:creationId xmlns:a16="http://schemas.microsoft.com/office/drawing/2014/main" id="{47D6B507-2E85-41DC-8F8D-248519B36040}"/>
              </a:ext>
            </a:extLst>
          </p:cNvPr>
          <p:cNvSpPr>
            <a:spLocks noGrp="1"/>
          </p:cNvSpPr>
          <p:nvPr>
            <p:ph idx="1"/>
          </p:nvPr>
        </p:nvSpPr>
        <p:spPr>
          <a:xfrm>
            <a:off x="1947334" y="1930400"/>
            <a:ext cx="8596668" cy="3880773"/>
          </a:xfrm>
        </p:spPr>
        <p:txBody>
          <a:bodyPr>
            <a:normAutofit/>
          </a:bodyPr>
          <a:lstStyle/>
          <a:p>
            <a:pPr marL="0" indent="0" algn="ctr">
              <a:buNone/>
            </a:pPr>
            <a:r>
              <a:rPr lang="en-US" sz="3500" b="1" u="sng" dirty="0">
                <a:solidFill>
                  <a:schemeClr val="bg1"/>
                </a:solidFill>
                <a:latin typeface="Calibri" panose="020F0502020204030204" pitchFamily="34" charset="0"/>
                <a:ea typeface="Times New Roman" panose="02020603050405020304" pitchFamily="18" charset="0"/>
                <a:cs typeface="Calibri" panose="020F0502020204030204" pitchFamily="34" charset="0"/>
              </a:rPr>
              <a:t>Vertically</a:t>
            </a:r>
            <a:endParaRPr lang="en-US" sz="3500" b="1" dirty="0">
              <a:solidFill>
                <a:schemeClr val="bg1"/>
              </a:solidFill>
              <a:latin typeface="Calibri" panose="020F0502020204030204" pitchFamily="34" charset="0"/>
              <a:ea typeface="Times New Roman" panose="02020603050405020304" pitchFamily="18" charset="0"/>
              <a:cs typeface="Calibri" panose="020F0502020204030204" pitchFamily="34" charset="0"/>
            </a:endParaRPr>
          </a:p>
          <a:p>
            <a:pPr marL="0" indent="0" algn="ctr">
              <a:buNone/>
            </a:pPr>
            <a:r>
              <a:rPr lang="en-US" sz="28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Downwards:</a:t>
            </a:r>
          </a:p>
          <a:p>
            <a:pPr algn="ctr"/>
            <a:r>
              <a:rPr lang="en-US" sz="2800" dirty="0">
                <a:solidFill>
                  <a:schemeClr val="bg1"/>
                </a:solidFill>
                <a:latin typeface="Calibri" panose="020F0502020204030204" pitchFamily="34" charset="0"/>
                <a:ea typeface="Times New Roman" panose="02020603050405020304" pitchFamily="18" charset="0"/>
                <a:cs typeface="Calibri" panose="020F0502020204030204" pitchFamily="34" charset="0"/>
              </a:rPr>
              <a:t>E</a:t>
            </a:r>
            <a:r>
              <a:rPr lang="en-US" sz="2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xtends downward to what might be considered the Self of the Earth. Feeling more grounded, belonging in the world, more interested and loving of nature, finding nature to be a spiritual space and source of </a:t>
            </a:r>
            <a:r>
              <a:rPr lang="en-US" sz="2800" dirty="0">
                <a:solidFill>
                  <a:schemeClr val="bg1"/>
                </a:solidFill>
                <a:latin typeface="Calibri" panose="020F0502020204030204" pitchFamily="34" charset="0"/>
                <a:ea typeface="Times New Roman" panose="02020603050405020304" pitchFamily="18" charset="0"/>
                <a:cs typeface="Calibri" panose="020F0502020204030204" pitchFamily="34" charset="0"/>
              </a:rPr>
              <a:t>i</a:t>
            </a:r>
            <a:r>
              <a:rPr lang="en-US" sz="28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nspiration.</a:t>
            </a:r>
          </a:p>
          <a:p>
            <a:pPr algn="ctr"/>
            <a:endParaRPr lang="en-US" sz="2800" dirty="0">
              <a:latin typeface="Calibri" panose="020F0502020204030204" pitchFamily="34" charset="0"/>
              <a:cs typeface="Calibri" panose="020F0502020204030204" pitchFamily="34" charset="0"/>
            </a:endParaRPr>
          </a:p>
          <a:p>
            <a:pPr marL="0" indent="0" algn="ctr">
              <a:buNone/>
            </a:pPr>
            <a:endParaRPr lang="en-IL" dirty="0">
              <a:latin typeface="Calibri" panose="020F0502020204030204" pitchFamily="34" charset="0"/>
              <a:cs typeface="Calibri" panose="020F0502020204030204" pitchFamily="34" charset="0"/>
            </a:endParaRPr>
          </a:p>
          <a:p>
            <a:pPr algn="ctr"/>
            <a:endParaRPr lang="en-IL" dirty="0"/>
          </a:p>
        </p:txBody>
      </p:sp>
      <p:sp>
        <p:nvSpPr>
          <p:cNvPr id="4" name="Footer Placeholder 3">
            <a:extLst>
              <a:ext uri="{FF2B5EF4-FFF2-40B4-BE49-F238E27FC236}">
                <a16:creationId xmlns:a16="http://schemas.microsoft.com/office/drawing/2014/main" id="{90B54016-70DD-077A-DA4E-BD19AE6761FF}"/>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1027481793"/>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FCDA2-659C-738A-124B-8C0077B03949}"/>
              </a:ext>
            </a:extLst>
          </p:cNvPr>
          <p:cNvSpPr>
            <a:spLocks noGrp="1"/>
          </p:cNvSpPr>
          <p:nvPr>
            <p:ph type="title"/>
          </p:nvPr>
        </p:nvSpPr>
        <p:spPr>
          <a:xfrm>
            <a:off x="677334" y="609600"/>
            <a:ext cx="4549184" cy="1320800"/>
          </a:xfrm>
        </p:spPr>
        <p:txBody>
          <a:bodyPr/>
          <a:lstStyle/>
          <a:p>
            <a:r>
              <a:rPr lang="en-US" dirty="0"/>
              <a:t>Embodying Self</a:t>
            </a:r>
            <a:endParaRPr lang="he-IL" dirty="0"/>
          </a:p>
        </p:txBody>
      </p:sp>
      <p:sp>
        <p:nvSpPr>
          <p:cNvPr id="3" name="Content Placeholder 2">
            <a:extLst>
              <a:ext uri="{FF2B5EF4-FFF2-40B4-BE49-F238E27FC236}">
                <a16:creationId xmlns:a16="http://schemas.microsoft.com/office/drawing/2014/main" id="{4B47FE9F-FF9F-3C58-4F27-7818D4B428B0}"/>
              </a:ext>
            </a:extLst>
          </p:cNvPr>
          <p:cNvSpPr>
            <a:spLocks noGrp="1"/>
          </p:cNvSpPr>
          <p:nvPr>
            <p:ph sz="half" idx="1"/>
          </p:nvPr>
        </p:nvSpPr>
        <p:spPr>
          <a:xfrm>
            <a:off x="677334" y="1270000"/>
            <a:ext cx="5338455" cy="5139891"/>
          </a:xfrm>
        </p:spPr>
        <p:txBody>
          <a:bodyPr>
            <a:normAutofit/>
          </a:bodyPr>
          <a:lstStyle/>
          <a:p>
            <a:r>
              <a:rPr lang="en-US" sz="1900" dirty="0">
                <a:effectLst/>
                <a:latin typeface="Calibri" panose="020F0502020204030204" pitchFamily="34" charset="0"/>
                <a:ea typeface="Times New Roman" panose="02020603050405020304" pitchFamily="18" charset="0"/>
                <a:cs typeface="Calibri" panose="020F0502020204030204" pitchFamily="34" charset="0"/>
              </a:rPr>
              <a:t>Feeling more grounded also refers to being </a:t>
            </a:r>
            <a:r>
              <a:rPr lang="en-US" sz="1900" b="1" dirty="0">
                <a:effectLst/>
                <a:latin typeface="Calibri" panose="020F0502020204030204" pitchFamily="34" charset="0"/>
                <a:ea typeface="Times New Roman" panose="02020603050405020304" pitchFamily="18" charset="0"/>
                <a:cs typeface="Calibri" panose="020F0502020204030204" pitchFamily="34" charset="0"/>
              </a:rPr>
              <a:t>more at home in our bodies</a:t>
            </a:r>
          </a:p>
          <a:p>
            <a:r>
              <a:rPr lang="en-US" sz="1900" dirty="0">
                <a:latin typeface="Calibri" panose="020F0502020204030204" pitchFamily="34" charset="0"/>
                <a:cs typeface="Calibri" panose="020F0502020204030204" pitchFamily="34" charset="0"/>
              </a:rPr>
              <a:t>Different parts might have different and even polarized ideas about how to be in the body</a:t>
            </a:r>
          </a:p>
          <a:p>
            <a:r>
              <a:rPr lang="en-US" sz="1900" b="1" dirty="0">
                <a:latin typeface="Calibri" panose="020F0502020204030204" pitchFamily="34" charset="0"/>
                <a:ea typeface="Times New Roman" panose="02020603050405020304" pitchFamily="18" charset="0"/>
                <a:cs typeface="Calibri" panose="020F0502020204030204" pitchFamily="34" charset="0"/>
              </a:rPr>
              <a:t>The A</a:t>
            </a:r>
            <a:r>
              <a:rPr lang="en-US" sz="1900" b="1" dirty="0">
                <a:effectLst/>
                <a:latin typeface="Calibri" panose="020F0502020204030204" pitchFamily="34" charset="0"/>
                <a:ea typeface="Times New Roman" panose="02020603050405020304" pitchFamily="18" charset="0"/>
                <a:cs typeface="Calibri" panose="020F0502020204030204" pitchFamily="34" charset="0"/>
              </a:rPr>
              <a:t>scending path</a:t>
            </a:r>
            <a:r>
              <a:rPr lang="en-US" sz="1900" dirty="0">
                <a:effectLst/>
                <a:latin typeface="Calibri" panose="020F0502020204030204" pitchFamily="34" charset="0"/>
                <a:ea typeface="Times New Roman" panose="02020603050405020304" pitchFamily="18" charset="0"/>
                <a:cs typeface="Calibri" panose="020F0502020204030204" pitchFamily="34" charset="0"/>
              </a:rPr>
              <a:t> (Ken Wilber):</a:t>
            </a:r>
            <a:r>
              <a:rPr lang="en-US" sz="1900" dirty="0">
                <a:latin typeface="Calibri" panose="020F0502020204030204" pitchFamily="34" charset="0"/>
                <a:ea typeface="Times New Roman" panose="02020603050405020304" pitchFamily="18" charset="0"/>
                <a:cs typeface="Calibri" panose="020F0502020204030204" pitchFamily="34" charset="0"/>
              </a:rPr>
              <a:t> parts </a:t>
            </a:r>
            <a:r>
              <a:rPr lang="en-US" sz="1900" dirty="0">
                <a:effectLst/>
                <a:latin typeface="Calibri" panose="020F0502020204030204" pitchFamily="34" charset="0"/>
                <a:ea typeface="Times New Roman" panose="02020603050405020304" pitchFamily="18" charset="0"/>
                <a:cs typeface="Calibri" panose="020F0502020204030204" pitchFamily="34" charset="0"/>
              </a:rPr>
              <a:t>want to avoid our pain by ascending above the physical and earthy involvements of this world, and find peace in ethereal spheres of consciousness. Tend to devalue or even deny the body, the senses, sexuality, the Earth, the flesh.</a:t>
            </a:r>
          </a:p>
          <a:p>
            <a:r>
              <a:rPr lang="en-US" sz="1900" dirty="0">
                <a:effectLst/>
                <a:latin typeface="Calibri" panose="020F0502020204030204" pitchFamily="34" charset="0"/>
                <a:ea typeface="Times New Roman" panose="02020603050405020304" pitchFamily="18" charset="0"/>
                <a:cs typeface="Calibri" panose="020F0502020204030204" pitchFamily="34" charset="0"/>
              </a:rPr>
              <a:t>Might cause us to feel impatient and even contemptuous towards </a:t>
            </a:r>
            <a:r>
              <a:rPr lang="en-US" sz="1900" dirty="0">
                <a:latin typeface="Calibri" panose="020F0502020204030204" pitchFamily="34" charset="0"/>
                <a:ea typeface="Times New Roman" panose="02020603050405020304" pitchFamily="18" charset="0"/>
                <a:cs typeface="Calibri" panose="020F0502020204030204" pitchFamily="34" charset="0"/>
              </a:rPr>
              <a:t>the struggles of our “human” parts and we attempt to abandon them by ascending to ‘higher planes’.</a:t>
            </a:r>
          </a:p>
          <a:p>
            <a:r>
              <a:rPr lang="en-US" sz="1900" dirty="0">
                <a:latin typeface="Calibri" panose="020F0502020204030204" pitchFamily="34" charset="0"/>
                <a:ea typeface="Times New Roman" panose="02020603050405020304" pitchFamily="18" charset="0"/>
                <a:cs typeface="Calibri" panose="020F0502020204030204" pitchFamily="34" charset="0"/>
              </a:rPr>
              <a:t>Could be a form of a ‘spiritual bypass’</a:t>
            </a:r>
            <a:endParaRPr lang="en-IL" sz="1200" dirty="0"/>
          </a:p>
          <a:p>
            <a:endParaRPr lang="en-US" sz="2000" dirty="0">
              <a:latin typeface="Calibri" panose="020F0502020204030204" pitchFamily="34" charset="0"/>
              <a:ea typeface="Times New Roman" panose="02020603050405020304" pitchFamily="18" charset="0"/>
              <a:cs typeface="Calibri" panose="020F0502020204030204" pitchFamily="34" charset="0"/>
            </a:endParaRPr>
          </a:p>
          <a:p>
            <a:endParaRPr lang="en-US" sz="2000" dirty="0">
              <a:effectLst/>
              <a:latin typeface="Calibri" panose="020F0502020204030204" pitchFamily="34" charset="0"/>
              <a:ea typeface="Times New Roman" panose="02020603050405020304" pitchFamily="18" charset="0"/>
              <a:cs typeface="Calibri" panose="020F0502020204030204" pitchFamily="34" charset="0"/>
            </a:endParaRPr>
          </a:p>
          <a:p>
            <a:endParaRPr lang="en-US" sz="2000" dirty="0">
              <a:effectLst/>
              <a:latin typeface="Calibri" panose="020F0502020204030204" pitchFamily="34" charset="0"/>
              <a:ea typeface="Times New Roman" panose="02020603050405020304" pitchFamily="18" charset="0"/>
              <a:cs typeface="Calibri" panose="020F0502020204030204" pitchFamily="34" charset="0"/>
            </a:endParaRPr>
          </a:p>
          <a:p>
            <a:endParaRPr lang="he-IL" dirty="0"/>
          </a:p>
        </p:txBody>
      </p:sp>
      <p:pic>
        <p:nvPicPr>
          <p:cNvPr id="6" name="Content Placeholder 5">
            <a:extLst>
              <a:ext uri="{FF2B5EF4-FFF2-40B4-BE49-F238E27FC236}">
                <a16:creationId xmlns:a16="http://schemas.microsoft.com/office/drawing/2014/main" id="{890C5748-AE7A-20B0-5BBD-3735A97C82FD}"/>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3487"/>
          <a:stretch/>
        </p:blipFill>
        <p:spPr>
          <a:xfrm>
            <a:off x="6853545" y="0"/>
            <a:ext cx="5338455" cy="6858000"/>
          </a:xfrm>
        </p:spPr>
      </p:pic>
      <p:sp>
        <p:nvSpPr>
          <p:cNvPr id="4" name="Footer Placeholder 3">
            <a:extLst>
              <a:ext uri="{FF2B5EF4-FFF2-40B4-BE49-F238E27FC236}">
                <a16:creationId xmlns:a16="http://schemas.microsoft.com/office/drawing/2014/main" id="{AE072D5F-14B5-3ED6-D1A4-3AC41D81266C}"/>
              </a:ext>
            </a:extLst>
          </p:cNvPr>
          <p:cNvSpPr>
            <a:spLocks noGrp="1"/>
          </p:cNvSpPr>
          <p:nvPr>
            <p:ph type="ftr" sz="quarter" idx="11"/>
          </p:nvPr>
        </p:nvSpPr>
        <p:spPr/>
        <p:txBody>
          <a:bodyPr/>
          <a:lstStyle/>
          <a:p>
            <a:r>
              <a:rPr lang="en-IL" dirty="0"/>
              <a:t>Einat A. Bronstein, MSW</a:t>
            </a:r>
          </a:p>
        </p:txBody>
      </p:sp>
    </p:spTree>
    <p:extLst>
      <p:ext uri="{BB962C8B-B14F-4D97-AF65-F5344CB8AC3E}">
        <p14:creationId xmlns:p14="http://schemas.microsoft.com/office/powerpoint/2010/main" val="3582262987"/>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F136B-CD61-55F1-1DA6-400F7E56D05D}"/>
              </a:ext>
            </a:extLst>
          </p:cNvPr>
          <p:cNvSpPr>
            <a:spLocks noGrp="1"/>
          </p:cNvSpPr>
          <p:nvPr>
            <p:ph type="title"/>
          </p:nvPr>
        </p:nvSpPr>
        <p:spPr>
          <a:xfrm>
            <a:off x="677334" y="609600"/>
            <a:ext cx="4991946" cy="1320800"/>
          </a:xfrm>
        </p:spPr>
        <p:txBody>
          <a:bodyPr/>
          <a:lstStyle/>
          <a:p>
            <a:r>
              <a:rPr lang="en-US" dirty="0"/>
              <a:t>Embodying Self: (Cont.)</a:t>
            </a:r>
            <a:endParaRPr lang="he-IL" dirty="0"/>
          </a:p>
        </p:txBody>
      </p:sp>
      <p:sp>
        <p:nvSpPr>
          <p:cNvPr id="3" name="Content Placeholder 2">
            <a:extLst>
              <a:ext uri="{FF2B5EF4-FFF2-40B4-BE49-F238E27FC236}">
                <a16:creationId xmlns:a16="http://schemas.microsoft.com/office/drawing/2014/main" id="{519766B3-8F1E-1F93-5796-9AFF358DA6C8}"/>
              </a:ext>
            </a:extLst>
          </p:cNvPr>
          <p:cNvSpPr>
            <a:spLocks noGrp="1"/>
          </p:cNvSpPr>
          <p:nvPr>
            <p:ph sz="half" idx="1"/>
          </p:nvPr>
        </p:nvSpPr>
        <p:spPr>
          <a:xfrm>
            <a:off x="452388" y="2160589"/>
            <a:ext cx="5130266" cy="4403840"/>
          </a:xfrm>
        </p:spPr>
        <p:txBody>
          <a:bodyPr>
            <a:normAutofit/>
          </a:bodyPr>
          <a:lstStyle/>
          <a:p>
            <a:r>
              <a:rPr lang="en-US" sz="1800" b="1" dirty="0">
                <a:latin typeface="Calibri" panose="020F0502020204030204" pitchFamily="34" charset="0"/>
                <a:ea typeface="Times New Roman" panose="02020603050405020304" pitchFamily="18" charset="0"/>
                <a:cs typeface="Calibri" panose="020F0502020204030204" pitchFamily="34" charset="0"/>
              </a:rPr>
              <a:t>The Descending path</a:t>
            </a:r>
            <a:r>
              <a:rPr lang="en-US" sz="1800" dirty="0">
                <a:latin typeface="Calibri" panose="020F0502020204030204" pitchFamily="34" charset="0"/>
                <a:ea typeface="Times New Roman" panose="02020603050405020304" pitchFamily="18" charset="0"/>
                <a:cs typeface="Calibri" panose="020F0502020204030204" pitchFamily="34" charset="0"/>
              </a:rPr>
              <a:t> – parts who</a:t>
            </a:r>
            <a:r>
              <a:rPr lang="en-US" sz="1800" dirty="0">
                <a:effectLst/>
                <a:latin typeface="Calibri" panose="020F0502020204030204" pitchFamily="34" charset="0"/>
                <a:ea typeface="Times New Roman" panose="02020603050405020304" pitchFamily="18" charset="0"/>
                <a:cs typeface="Calibri" panose="020F0502020204030204" pitchFamily="34" charset="0"/>
              </a:rPr>
              <a:t> want to revel in earthly pleasures. They celebrate the Earth, the body, the senses, and often sexuality. Find spirit in every sunrise, every moonrise, and practice their spirituality through their bodily experience. Sensations and emotions should be fully experienced and expressed.</a:t>
            </a:r>
          </a:p>
          <a:p>
            <a:r>
              <a:rPr lang="en-US" sz="1800" dirty="0">
                <a:latin typeface="Calibri" panose="020F0502020204030204" pitchFamily="34" charset="0"/>
                <a:cs typeface="Calibri" panose="020F0502020204030204" pitchFamily="34" charset="0"/>
              </a:rPr>
              <a:t>Might be giving permission to every firefighter’s impulse and ignoring parts and others who are harmed by this. </a:t>
            </a:r>
          </a:p>
          <a:p>
            <a:r>
              <a:rPr lang="en-US" sz="1800" dirty="0">
                <a:latin typeface="Calibri" panose="020F0502020204030204" pitchFamily="34" charset="0"/>
                <a:ea typeface="Times New Roman" panose="02020603050405020304" pitchFamily="18" charset="0"/>
                <a:cs typeface="Calibri" panose="020F0502020204030204" pitchFamily="34" charset="0"/>
              </a:rPr>
              <a:t>Could be a form of a ‘spiritual bypass’</a:t>
            </a:r>
          </a:p>
        </p:txBody>
      </p:sp>
      <p:pic>
        <p:nvPicPr>
          <p:cNvPr id="14" name="Content Placeholder 13">
            <a:extLst>
              <a:ext uri="{FF2B5EF4-FFF2-40B4-BE49-F238E27FC236}">
                <a16:creationId xmlns:a16="http://schemas.microsoft.com/office/drawing/2014/main" id="{26CCDD5A-5FA6-2480-1E9A-7785F3A4111F}"/>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967663" y="-67376"/>
            <a:ext cx="6224337" cy="6925376"/>
          </a:xfrm>
        </p:spPr>
      </p:pic>
      <p:sp>
        <p:nvSpPr>
          <p:cNvPr id="4" name="Footer Placeholder 3">
            <a:extLst>
              <a:ext uri="{FF2B5EF4-FFF2-40B4-BE49-F238E27FC236}">
                <a16:creationId xmlns:a16="http://schemas.microsoft.com/office/drawing/2014/main" id="{99228498-44ED-9725-94C0-080F5A25C11F}"/>
              </a:ext>
            </a:extLst>
          </p:cNvPr>
          <p:cNvSpPr>
            <a:spLocks noGrp="1"/>
          </p:cNvSpPr>
          <p:nvPr>
            <p:ph type="ftr" sz="quarter" idx="11"/>
          </p:nvPr>
        </p:nvSpPr>
        <p:spPr/>
        <p:txBody>
          <a:bodyPr/>
          <a:lstStyle/>
          <a:p>
            <a:r>
              <a:rPr lang="en-IL" dirty="0"/>
              <a:t>Einat A. Bronstein, MSW</a:t>
            </a:r>
          </a:p>
        </p:txBody>
      </p:sp>
    </p:spTree>
    <p:extLst>
      <p:ext uri="{BB962C8B-B14F-4D97-AF65-F5344CB8AC3E}">
        <p14:creationId xmlns:p14="http://schemas.microsoft.com/office/powerpoint/2010/main" val="1520985931"/>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BAFC8-89BF-5A23-4C09-4F5174EE6F18}"/>
              </a:ext>
            </a:extLst>
          </p:cNvPr>
          <p:cNvSpPr>
            <a:spLocks noGrp="1"/>
          </p:cNvSpPr>
          <p:nvPr>
            <p:ph type="title"/>
          </p:nvPr>
        </p:nvSpPr>
        <p:spPr>
          <a:xfrm>
            <a:off x="325120" y="274320"/>
            <a:ext cx="5984240" cy="165608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r>
              <a:rPr lang="en-US" sz="3600" dirty="0">
                <a:solidFill>
                  <a:schemeClr val="accent1">
                    <a:lumMod val="50000"/>
                  </a:schemeClr>
                </a:solidFill>
                <a:effectLst/>
                <a:latin typeface="+mn-lt"/>
                <a:ea typeface="Times New Roman" panose="02020603050405020304" pitchFamily="18" charset="0"/>
              </a:rPr>
              <a:t>The IFS approach to the two paths:</a:t>
            </a:r>
            <a:endParaRPr lang="he-IL" dirty="0">
              <a:solidFill>
                <a:schemeClr val="accent1">
                  <a:lumMod val="50000"/>
                </a:schemeClr>
              </a:solidFill>
            </a:endParaRPr>
          </a:p>
        </p:txBody>
      </p:sp>
      <p:sp>
        <p:nvSpPr>
          <p:cNvPr id="3" name="Content Placeholder 2">
            <a:extLst>
              <a:ext uri="{FF2B5EF4-FFF2-40B4-BE49-F238E27FC236}">
                <a16:creationId xmlns:a16="http://schemas.microsoft.com/office/drawing/2014/main" id="{4453F47B-D08A-C88D-8AE2-29C170D72AE9}"/>
              </a:ext>
            </a:extLst>
          </p:cNvPr>
          <p:cNvSpPr>
            <a:spLocks noGrp="1"/>
          </p:cNvSpPr>
          <p:nvPr>
            <p:ph sz="half" idx="1"/>
          </p:nvPr>
        </p:nvSpPr>
        <p:spPr>
          <a:xfrm>
            <a:off x="325120" y="1570644"/>
            <a:ext cx="6055360" cy="465328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a:bodyPr>
          <a:lstStyle/>
          <a:p>
            <a:pPr marL="0" indent="0">
              <a:buNone/>
            </a:pPr>
            <a:r>
              <a:rPr lang="en-US" sz="1800" b="1" dirty="0">
                <a:effectLst/>
                <a:ea typeface="Times New Roman" panose="02020603050405020304" pitchFamily="18" charset="0"/>
              </a:rPr>
              <a:t>A middle path </a:t>
            </a:r>
            <a:r>
              <a:rPr lang="en-US" sz="1800" dirty="0">
                <a:effectLst/>
                <a:ea typeface="Times New Roman" panose="02020603050405020304" pitchFamily="18" charset="0"/>
              </a:rPr>
              <a:t>which aims between those two and contains elements of both</a:t>
            </a:r>
          </a:p>
          <a:p>
            <a:pPr marL="0" indent="0">
              <a:buNone/>
            </a:pPr>
            <a:r>
              <a:rPr lang="en-US" sz="1800" b="1" dirty="0">
                <a:effectLst/>
                <a:ea typeface="Times New Roman" panose="02020603050405020304" pitchFamily="18" charset="0"/>
              </a:rPr>
              <a:t>Regarding the Ascending Path </a:t>
            </a:r>
            <a:r>
              <a:rPr lang="en-US" sz="1800" dirty="0">
                <a:effectLst/>
                <a:ea typeface="Times New Roman" panose="02020603050405020304" pitchFamily="18" charset="0"/>
              </a:rPr>
              <a:t>- “We came to this world not to leave it as soon as we can… but instead to bring more Self to it – to create more connection both horizontally and vertically”. (DS)</a:t>
            </a:r>
          </a:p>
          <a:p>
            <a:pPr marL="0" indent="0">
              <a:buNone/>
            </a:pPr>
            <a:r>
              <a:rPr lang="en-US" sz="1800" dirty="0">
                <a:effectLst/>
                <a:ea typeface="Times New Roman" panose="02020603050405020304" pitchFamily="18" charset="0"/>
              </a:rPr>
              <a:t>“If we embrace rather than ignore or disdain our parts, they will unburden and harmonize with our Self. They will experience the divinity within them”. (DS)</a:t>
            </a:r>
          </a:p>
          <a:p>
            <a:pPr marL="0" indent="0">
              <a:buNone/>
            </a:pPr>
            <a:r>
              <a:rPr lang="en-US" sz="1800" b="1" dirty="0">
                <a:ea typeface="Times New Roman" panose="02020603050405020304" pitchFamily="18" charset="0"/>
              </a:rPr>
              <a:t>Regarding the Descending Path </a:t>
            </a:r>
            <a:r>
              <a:rPr lang="en-US" sz="1800" dirty="0">
                <a:ea typeface="Times New Roman" panose="02020603050405020304" pitchFamily="18" charset="0"/>
              </a:rPr>
              <a:t>– “</a:t>
            </a:r>
            <a:r>
              <a:rPr lang="en-US" sz="1800" dirty="0">
                <a:effectLst/>
                <a:ea typeface="Times New Roman" panose="02020603050405020304" pitchFamily="18" charset="0"/>
              </a:rPr>
              <a:t>If we fully embody the Self, by definition we are bringing more of it to this world, so to that extent the goal of IFS is a descending goal. Full embodiment, however, does not require the full bodily expression of every extreme part of us”. (DS</a:t>
            </a:r>
            <a:r>
              <a:rPr lang="en-US" dirty="0">
                <a:ea typeface="Times New Roman" panose="02020603050405020304" pitchFamily="18" charset="0"/>
              </a:rPr>
              <a:t>)</a:t>
            </a:r>
            <a:endParaRPr lang="en-US" sz="1800" dirty="0">
              <a:effectLst/>
              <a:ea typeface="Times New Roman" panose="02020603050405020304" pitchFamily="18" charset="0"/>
            </a:endParaRPr>
          </a:p>
        </p:txBody>
      </p:sp>
      <p:pic>
        <p:nvPicPr>
          <p:cNvPr id="6" name="Content Placeholder 5">
            <a:extLst>
              <a:ext uri="{FF2B5EF4-FFF2-40B4-BE49-F238E27FC236}">
                <a16:creationId xmlns:a16="http://schemas.microsoft.com/office/drawing/2014/main" id="{C16826DD-86B4-950B-0C7D-0A9F644EE0CB}"/>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54800" y="0"/>
            <a:ext cx="5537200" cy="6857999"/>
          </a:xfrm>
        </p:spPr>
      </p:pic>
      <p:sp>
        <p:nvSpPr>
          <p:cNvPr id="4" name="Footer Placeholder 3">
            <a:extLst>
              <a:ext uri="{FF2B5EF4-FFF2-40B4-BE49-F238E27FC236}">
                <a16:creationId xmlns:a16="http://schemas.microsoft.com/office/drawing/2014/main" id="{57D68FA7-0C16-D01B-325A-D9E089D48B8B}"/>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581541937"/>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2664F-A25C-9F9A-7EB4-72B106EC9430}"/>
              </a:ext>
            </a:extLst>
          </p:cNvPr>
          <p:cNvSpPr>
            <a:spLocks noGrp="1"/>
          </p:cNvSpPr>
          <p:nvPr>
            <p:ph type="title"/>
          </p:nvPr>
        </p:nvSpPr>
        <p:spPr/>
        <p:txBody>
          <a:bodyPr/>
          <a:lstStyle/>
          <a:p>
            <a:r>
              <a:rPr lang="en-US" sz="3600" dirty="0">
                <a:solidFill>
                  <a:schemeClr val="accent1">
                    <a:lumMod val="50000"/>
                  </a:schemeClr>
                </a:solidFill>
                <a:effectLst/>
                <a:ea typeface="Times New Roman" panose="02020603050405020304" pitchFamily="18" charset="0"/>
              </a:rPr>
              <a:t>Once unburdened:</a:t>
            </a:r>
            <a:endParaRPr lang="he-IL" dirty="0">
              <a:solidFill>
                <a:schemeClr val="accent1">
                  <a:lumMod val="50000"/>
                </a:schemeClr>
              </a:solidFill>
            </a:endParaRPr>
          </a:p>
        </p:txBody>
      </p:sp>
      <p:sp>
        <p:nvSpPr>
          <p:cNvPr id="3" name="Content Placeholder 2">
            <a:extLst>
              <a:ext uri="{FF2B5EF4-FFF2-40B4-BE49-F238E27FC236}">
                <a16:creationId xmlns:a16="http://schemas.microsoft.com/office/drawing/2014/main" id="{9517BBEB-737D-5024-FA2E-6094584CB942}"/>
              </a:ext>
            </a:extLst>
          </p:cNvPr>
          <p:cNvSpPr>
            <a:spLocks noGrp="1"/>
          </p:cNvSpPr>
          <p:nvPr>
            <p:ph sz="half" idx="1"/>
          </p:nvPr>
        </p:nvSpPr>
        <p:spPr>
          <a:xfrm>
            <a:off x="677334" y="1447193"/>
            <a:ext cx="4184035" cy="4801207"/>
          </a:xfrm>
        </p:spPr>
        <p:txBody>
          <a:bodyPr>
            <a:normAutofit/>
          </a:bodyPr>
          <a:lstStyle/>
          <a:p>
            <a:pPr marL="0" indent="0">
              <a:buNone/>
            </a:pPr>
            <a:r>
              <a:rPr lang="en-US" sz="1800" dirty="0">
                <a:ea typeface="Times New Roman" panose="02020603050405020304" pitchFamily="18" charset="0"/>
              </a:rPr>
              <a:t>M</a:t>
            </a:r>
            <a:r>
              <a:rPr lang="en-US" sz="1800" dirty="0">
                <a:effectLst/>
                <a:ea typeface="Times New Roman" panose="02020603050405020304" pitchFamily="18" charset="0"/>
              </a:rPr>
              <a:t>ost parts no longer crave full physical expression and are able to participate harmoniously with the rest of the system. </a:t>
            </a:r>
          </a:p>
          <a:p>
            <a:pPr marL="0" indent="0">
              <a:buNone/>
            </a:pPr>
            <a:r>
              <a:rPr lang="en-US" sz="1800" dirty="0">
                <a:ea typeface="Times New Roman" panose="02020603050405020304" pitchFamily="18" charset="0"/>
              </a:rPr>
              <a:t>They can do this because THEIR </a:t>
            </a:r>
            <a:r>
              <a:rPr lang="en-US" sz="1800" dirty="0">
                <a:effectLst/>
                <a:ea typeface="Times New Roman" panose="02020603050405020304" pitchFamily="18" charset="0"/>
              </a:rPr>
              <a:t>Selves are in the lead.</a:t>
            </a:r>
          </a:p>
          <a:p>
            <a:pPr marL="0" indent="0">
              <a:buNone/>
            </a:pPr>
            <a:endParaRPr lang="en-US" sz="1800" dirty="0">
              <a:effectLst/>
              <a:ea typeface="Times New Roman" panose="02020603050405020304" pitchFamily="18" charset="0"/>
            </a:endParaRPr>
          </a:p>
          <a:p>
            <a:pPr marL="0" indent="0" algn="ctr">
              <a:buNone/>
            </a:pPr>
            <a:r>
              <a:rPr lang="en-US" sz="2400" b="1" dirty="0">
                <a:solidFill>
                  <a:srgbClr val="00B0F0"/>
                </a:solidFill>
                <a:effectLst/>
                <a:ea typeface="Times New Roman" panose="02020603050405020304" pitchFamily="18" charset="0"/>
              </a:rPr>
              <a:t>The unburdening of parts</a:t>
            </a:r>
          </a:p>
          <a:p>
            <a:pPr marL="0" indent="0" algn="ctr">
              <a:buNone/>
            </a:pPr>
            <a:r>
              <a:rPr lang="en-US" sz="2400" b="1" dirty="0">
                <a:solidFill>
                  <a:srgbClr val="00B0F0"/>
                </a:solidFill>
                <a:effectLst/>
                <a:ea typeface="Times New Roman" panose="02020603050405020304" pitchFamily="18" charset="0"/>
              </a:rPr>
              <a:t> AND </a:t>
            </a:r>
          </a:p>
          <a:p>
            <a:pPr marL="0" indent="0" algn="ctr">
              <a:buNone/>
            </a:pPr>
            <a:r>
              <a:rPr lang="en-US" sz="2400" b="1" dirty="0">
                <a:solidFill>
                  <a:srgbClr val="00B0F0"/>
                </a:solidFill>
                <a:effectLst/>
                <a:ea typeface="Times New Roman" panose="02020603050405020304" pitchFamily="18" charset="0"/>
              </a:rPr>
              <a:t>embodiment of Self bring increased</a:t>
            </a:r>
            <a:r>
              <a:rPr lang="en-US" sz="2400" b="1" dirty="0">
                <a:solidFill>
                  <a:srgbClr val="00B0F0"/>
                </a:solidFill>
                <a:ea typeface="Times New Roman" panose="02020603050405020304" pitchFamily="18" charset="0"/>
              </a:rPr>
              <a:t> connectedness in all levels.</a:t>
            </a:r>
          </a:p>
        </p:txBody>
      </p:sp>
      <p:pic>
        <p:nvPicPr>
          <p:cNvPr id="10" name="Content Placeholder 9">
            <a:extLst>
              <a:ext uri="{FF2B5EF4-FFF2-40B4-BE49-F238E27FC236}">
                <a16:creationId xmlns:a16="http://schemas.microsoft.com/office/drawing/2014/main" id="{914DF610-97F3-1FC2-BF34-66DBA4B90F40}"/>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38240" y="0"/>
            <a:ext cx="5953759" cy="6858000"/>
          </a:xfrm>
        </p:spPr>
      </p:pic>
      <p:sp>
        <p:nvSpPr>
          <p:cNvPr id="4" name="Footer Placeholder 3">
            <a:extLst>
              <a:ext uri="{FF2B5EF4-FFF2-40B4-BE49-F238E27FC236}">
                <a16:creationId xmlns:a16="http://schemas.microsoft.com/office/drawing/2014/main" id="{9B4B8A8B-7F7F-2C67-5E19-BE6B63DFD467}"/>
              </a:ext>
            </a:extLst>
          </p:cNvPr>
          <p:cNvSpPr>
            <a:spLocks noGrp="1"/>
          </p:cNvSpPr>
          <p:nvPr>
            <p:ph type="ftr" sz="quarter" idx="11"/>
          </p:nvPr>
        </p:nvSpPr>
        <p:spPr/>
        <p:txBody>
          <a:bodyPr/>
          <a:lstStyle/>
          <a:p>
            <a:r>
              <a:rPr lang="en-IL" dirty="0"/>
              <a:t>Einat A. Bronstein, MSW</a:t>
            </a:r>
          </a:p>
        </p:txBody>
      </p:sp>
    </p:spTree>
    <p:extLst>
      <p:ext uri="{BB962C8B-B14F-4D97-AF65-F5344CB8AC3E}">
        <p14:creationId xmlns:p14="http://schemas.microsoft.com/office/powerpoint/2010/main" val="1959089165"/>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14912-1101-610A-3700-72F7E2CAF0CD}"/>
              </a:ext>
            </a:extLst>
          </p:cNvPr>
          <p:cNvSpPr>
            <a:spLocks noGrp="1"/>
          </p:cNvSpPr>
          <p:nvPr>
            <p:ph type="title"/>
          </p:nvPr>
        </p:nvSpPr>
        <p:spPr>
          <a:xfrm>
            <a:off x="677334" y="609600"/>
            <a:ext cx="6464611" cy="757187"/>
          </a:xfrm>
        </p:spPr>
        <p:txBody>
          <a:bodyPr>
            <a:normAutofit/>
          </a:bodyPr>
          <a:lstStyle/>
          <a:p>
            <a:r>
              <a:rPr lang="en-US" sz="2800" dirty="0">
                <a:solidFill>
                  <a:schemeClr val="accent1">
                    <a:lumMod val="50000"/>
                  </a:schemeClr>
                </a:solidFill>
              </a:rPr>
              <a:t>What are Unattached Burdens (UBs)?</a:t>
            </a:r>
            <a:endParaRPr lang="he-IL" sz="2800" dirty="0">
              <a:solidFill>
                <a:schemeClr val="accent1">
                  <a:lumMod val="50000"/>
                </a:schemeClr>
              </a:solidFill>
            </a:endParaRPr>
          </a:p>
        </p:txBody>
      </p:sp>
      <p:sp>
        <p:nvSpPr>
          <p:cNvPr id="3" name="Content Placeholder 2">
            <a:extLst>
              <a:ext uri="{FF2B5EF4-FFF2-40B4-BE49-F238E27FC236}">
                <a16:creationId xmlns:a16="http://schemas.microsoft.com/office/drawing/2014/main" id="{EE83764E-E6E9-B0E1-92EA-BD77384775C8}"/>
              </a:ext>
            </a:extLst>
          </p:cNvPr>
          <p:cNvSpPr>
            <a:spLocks noGrp="1"/>
          </p:cNvSpPr>
          <p:nvPr>
            <p:ph sz="half" idx="1"/>
          </p:nvPr>
        </p:nvSpPr>
        <p:spPr>
          <a:xfrm>
            <a:off x="677334" y="1333973"/>
            <a:ext cx="5798111" cy="5072514"/>
          </a:xfrm>
        </p:spPr>
        <p:txBody>
          <a:bodyPr>
            <a:normAutofit/>
          </a:bodyPr>
          <a:lstStyle/>
          <a:p>
            <a:r>
              <a:rPr lang="en-US" sz="2000" dirty="0"/>
              <a:t>Free-floating extreme beliefs, energies, or emotions that can be unloaded, rather then spiritual entities that possess people and are to be battelled with.</a:t>
            </a:r>
          </a:p>
          <a:p>
            <a:r>
              <a:rPr lang="en-US" sz="2000" dirty="0"/>
              <a:t>“I consider UBs to be far less human-like (even though you can interact with them) than parts. Instead, I believe they are the manifestation of extreme beliefs and emotions that our minds personify. Sending them out of the system as soon as possible seems to work well”</a:t>
            </a:r>
          </a:p>
          <a:p>
            <a:r>
              <a:rPr lang="en-US" sz="2000" dirty="0"/>
              <a:t>Robert Falconer </a:t>
            </a:r>
            <a:r>
              <a:rPr lang="en-US" sz="2000" i="1" dirty="0"/>
              <a:t>THE OTHERS WITHIN</a:t>
            </a:r>
          </a:p>
        </p:txBody>
      </p:sp>
      <p:pic>
        <p:nvPicPr>
          <p:cNvPr id="6" name="Content Placeholder 5">
            <a:extLst>
              <a:ext uri="{FF2B5EF4-FFF2-40B4-BE49-F238E27FC236}">
                <a16:creationId xmlns:a16="http://schemas.microsoft.com/office/drawing/2014/main" id="{C4943334-3FC4-99FA-C0B4-442C67E7383B}"/>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51058" y="0"/>
            <a:ext cx="5540942" cy="6858000"/>
          </a:xfrm>
        </p:spPr>
      </p:pic>
      <p:sp>
        <p:nvSpPr>
          <p:cNvPr id="4" name="Footer Placeholder 3">
            <a:extLst>
              <a:ext uri="{FF2B5EF4-FFF2-40B4-BE49-F238E27FC236}">
                <a16:creationId xmlns:a16="http://schemas.microsoft.com/office/drawing/2014/main" id="{784CFE22-2EF3-2BA3-90EF-8BBAD1041372}"/>
              </a:ext>
            </a:extLst>
          </p:cNvPr>
          <p:cNvSpPr>
            <a:spLocks noGrp="1"/>
          </p:cNvSpPr>
          <p:nvPr>
            <p:ph type="ftr" sz="quarter" idx="11"/>
          </p:nvPr>
        </p:nvSpPr>
        <p:spPr/>
        <p:txBody>
          <a:bodyPr/>
          <a:lstStyle/>
          <a:p>
            <a:r>
              <a:rPr lang="en-IL" dirty="0"/>
              <a:t>Einat A. Bronstein, MSW</a:t>
            </a:r>
          </a:p>
        </p:txBody>
      </p:sp>
    </p:spTree>
    <p:extLst>
      <p:ext uri="{BB962C8B-B14F-4D97-AF65-F5344CB8AC3E}">
        <p14:creationId xmlns:p14="http://schemas.microsoft.com/office/powerpoint/2010/main" val="1476541434"/>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EF77B-8920-EB43-7DE0-EC1FD5526FDF}"/>
              </a:ext>
            </a:extLst>
          </p:cNvPr>
          <p:cNvSpPr>
            <a:spLocks noGrp="1"/>
          </p:cNvSpPr>
          <p:nvPr>
            <p:ph type="title"/>
          </p:nvPr>
        </p:nvSpPr>
        <p:spPr>
          <a:xfrm>
            <a:off x="677334" y="216568"/>
            <a:ext cx="4366304" cy="707992"/>
          </a:xfrm>
        </p:spPr>
        <p:txBody>
          <a:bodyPr>
            <a:normAutofit fontScale="90000"/>
          </a:bodyPr>
          <a:lstStyle/>
          <a:p>
            <a:r>
              <a:rPr lang="en-US" dirty="0"/>
              <a:t>Releasing UBs </a:t>
            </a:r>
            <a:br>
              <a:rPr lang="en-US" dirty="0"/>
            </a:br>
            <a:r>
              <a:rPr lang="en-US" sz="1800" dirty="0"/>
              <a:t>Robert Falconer </a:t>
            </a:r>
            <a:r>
              <a:rPr lang="en-US" sz="1800" i="1" dirty="0"/>
              <a:t>THE OTHERS WITHIN US</a:t>
            </a:r>
            <a:br>
              <a:rPr lang="en-US" sz="3600" i="1" dirty="0"/>
            </a:br>
            <a:r>
              <a:rPr lang="en-US" dirty="0"/>
              <a:t>:</a:t>
            </a:r>
            <a:endParaRPr lang="he-IL" dirty="0"/>
          </a:p>
        </p:txBody>
      </p:sp>
      <p:sp>
        <p:nvSpPr>
          <p:cNvPr id="3" name="Content Placeholder 2">
            <a:extLst>
              <a:ext uri="{FF2B5EF4-FFF2-40B4-BE49-F238E27FC236}">
                <a16:creationId xmlns:a16="http://schemas.microsoft.com/office/drawing/2014/main" id="{1E51988C-2DE8-D1A8-977F-50B5B4F0AA60}"/>
              </a:ext>
            </a:extLst>
          </p:cNvPr>
          <p:cNvSpPr>
            <a:spLocks noGrp="1"/>
          </p:cNvSpPr>
          <p:nvPr>
            <p:ph sz="half" idx="1"/>
          </p:nvPr>
        </p:nvSpPr>
        <p:spPr>
          <a:xfrm>
            <a:off x="223520" y="1107440"/>
            <a:ext cx="6860674" cy="5533992"/>
          </a:xfrm>
        </p:spPr>
        <p:txBody>
          <a:bodyPr>
            <a:normAutofit/>
          </a:bodyPr>
          <a:lstStyle/>
          <a:p>
            <a:r>
              <a:rPr lang="en-US" dirty="0"/>
              <a:t>Follow the client’s inner world – beliefs, imagery and myths.</a:t>
            </a:r>
          </a:p>
          <a:p>
            <a:pPr>
              <a:buAutoNum type="arabicPeriod"/>
            </a:pPr>
            <a:r>
              <a:rPr lang="en-US" dirty="0"/>
              <a:t>Work with fear (yours and the client’s). “If you’re not afraid it can’t hurt you”. Curiosity is essential.</a:t>
            </a:r>
          </a:p>
          <a:p>
            <a:pPr>
              <a:buAutoNum type="arabicPeriod"/>
            </a:pPr>
            <a:r>
              <a:rPr lang="en-US" dirty="0"/>
              <a:t>Assume it’s a part until proven otherwise. “what is your good intention for her?”; “Are you a part of her?”</a:t>
            </a:r>
          </a:p>
          <a:p>
            <a:pPr>
              <a:buAutoNum type="arabicPeriod"/>
            </a:pPr>
            <a:r>
              <a:rPr lang="en-US" dirty="0"/>
              <a:t>Create some distance between the person and the UB. A ball of light. Notice cords or connections.</a:t>
            </a:r>
          </a:p>
          <a:p>
            <a:pPr>
              <a:buAutoNum type="arabicPeriod"/>
            </a:pPr>
            <a:r>
              <a:rPr lang="en-US" dirty="0"/>
              <a:t>Offer healing to the UB “we are not here to punish or judge you; we want to send you to a place where you can heal” (The Healing Realms). Send it out</a:t>
            </a:r>
          </a:p>
          <a:p>
            <a:pPr>
              <a:buAutoNum type="arabicPeriod"/>
            </a:pPr>
            <a:r>
              <a:rPr lang="en-US" dirty="0"/>
              <a:t>Rebalance the system. “does anyone miss it for any reason?”. Check all parts in the system to be sure nothing is left. Care for parts who are struggling.</a:t>
            </a:r>
          </a:p>
          <a:p>
            <a:pPr>
              <a:buAutoNum type="arabicPeriod"/>
            </a:pPr>
            <a:r>
              <a:rPr lang="en-US" dirty="0"/>
              <a:t>Invite guidance and guides</a:t>
            </a:r>
          </a:p>
          <a:p>
            <a:pPr>
              <a:buAutoNum type="arabicPeriod"/>
            </a:pPr>
            <a:r>
              <a:rPr lang="en-US" dirty="0"/>
              <a:t>Cleanup – classic IFS work with parts who were impacted by the UB’s presence (shame; fear; isolation; grief; etc.)</a:t>
            </a:r>
          </a:p>
          <a:p>
            <a:pPr>
              <a:buAutoNum type="arabicPeriod"/>
            </a:pPr>
            <a:endParaRPr lang="en-US" dirty="0"/>
          </a:p>
          <a:p>
            <a:pPr>
              <a:buAutoNum type="arabicPeriod"/>
            </a:pPr>
            <a:endParaRPr lang="en-US" dirty="0"/>
          </a:p>
          <a:p>
            <a:endParaRPr lang="he-IL" dirty="0"/>
          </a:p>
        </p:txBody>
      </p:sp>
      <p:pic>
        <p:nvPicPr>
          <p:cNvPr id="6" name="Content Placeholder 5">
            <a:extLst>
              <a:ext uri="{FF2B5EF4-FFF2-40B4-BE49-F238E27FC236}">
                <a16:creationId xmlns:a16="http://schemas.microsoft.com/office/drawing/2014/main" id="{A1631F3D-7BC6-8215-0F18-22B8FDD0A7F8}"/>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430703" y="0"/>
            <a:ext cx="4761297" cy="6858000"/>
          </a:xfrm>
        </p:spPr>
      </p:pic>
      <p:sp>
        <p:nvSpPr>
          <p:cNvPr id="4" name="Footer Placeholder 3">
            <a:extLst>
              <a:ext uri="{FF2B5EF4-FFF2-40B4-BE49-F238E27FC236}">
                <a16:creationId xmlns:a16="http://schemas.microsoft.com/office/drawing/2014/main" id="{ACD7634F-4A88-96F0-197D-A92523576CA4}"/>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6458510"/>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90770-657C-6408-9219-09CA8B6177DE}"/>
              </a:ext>
            </a:extLst>
          </p:cNvPr>
          <p:cNvSpPr>
            <a:spLocks noGrp="1"/>
          </p:cNvSpPr>
          <p:nvPr>
            <p:ph type="title"/>
          </p:nvPr>
        </p:nvSpPr>
        <p:spPr/>
        <p:txBody>
          <a:bodyPr/>
          <a:lstStyle/>
          <a:p>
            <a:r>
              <a:rPr lang="en-US" sz="3600" dirty="0">
                <a:solidFill>
                  <a:schemeClr val="accent1">
                    <a:lumMod val="50000"/>
                  </a:schemeClr>
                </a:solidFill>
                <a:effectLst/>
                <a:ea typeface="Times New Roman" panose="02020603050405020304" pitchFamily="18" charset="0"/>
              </a:rPr>
              <a:t>When people embody Self:</a:t>
            </a:r>
            <a:endParaRPr lang="he-IL" dirty="0">
              <a:solidFill>
                <a:schemeClr val="accent1">
                  <a:lumMod val="50000"/>
                </a:schemeClr>
              </a:solidFill>
            </a:endParaRPr>
          </a:p>
        </p:txBody>
      </p:sp>
      <p:sp>
        <p:nvSpPr>
          <p:cNvPr id="3" name="Content Placeholder 2">
            <a:extLst>
              <a:ext uri="{FF2B5EF4-FFF2-40B4-BE49-F238E27FC236}">
                <a16:creationId xmlns:a16="http://schemas.microsoft.com/office/drawing/2014/main" id="{E46896ED-480C-A3AC-4628-E05B996F7D8B}"/>
              </a:ext>
            </a:extLst>
          </p:cNvPr>
          <p:cNvSpPr>
            <a:spLocks noGrp="1"/>
          </p:cNvSpPr>
          <p:nvPr>
            <p:ph sz="half" idx="1"/>
          </p:nvPr>
        </p:nvSpPr>
        <p:spPr>
          <a:xfrm>
            <a:off x="677334" y="1317888"/>
            <a:ext cx="6079066" cy="4906036"/>
          </a:xfrm>
        </p:spPr>
        <p:txBody>
          <a:bodyPr>
            <a:noAutofit/>
          </a:bodyPr>
          <a:lstStyle/>
          <a:p>
            <a:r>
              <a:rPr lang="en-US" sz="2200" dirty="0">
                <a:ea typeface="Times New Roman" panose="02020603050405020304" pitchFamily="18" charset="0"/>
              </a:rPr>
              <a:t>They are able </a:t>
            </a:r>
            <a:r>
              <a:rPr lang="en-US" sz="2200" b="1" dirty="0">
                <a:ea typeface="Times New Roman" panose="02020603050405020304" pitchFamily="18" charset="0"/>
              </a:rPr>
              <a:t>to be Self </a:t>
            </a:r>
            <a:r>
              <a:rPr lang="en-US" sz="2200" dirty="0">
                <a:ea typeface="Times New Roman" panose="02020603050405020304" pitchFamily="18" charset="0"/>
              </a:rPr>
              <a:t>without constraints.</a:t>
            </a:r>
          </a:p>
          <a:p>
            <a:r>
              <a:rPr lang="en-US" sz="2200" dirty="0">
                <a:ea typeface="Times New Roman" panose="02020603050405020304" pitchFamily="18" charset="0"/>
              </a:rPr>
              <a:t>T</a:t>
            </a:r>
            <a:r>
              <a:rPr lang="en-US" sz="2200" dirty="0">
                <a:effectLst/>
                <a:ea typeface="Times New Roman" panose="02020603050405020304" pitchFamily="18" charset="0"/>
              </a:rPr>
              <a:t>hey can connect Self-to-Self with others. </a:t>
            </a:r>
          </a:p>
          <a:p>
            <a:r>
              <a:rPr lang="en-US" sz="2200" dirty="0">
                <a:effectLst/>
                <a:ea typeface="Times New Roman" panose="02020603050405020304" pitchFamily="18" charset="0"/>
              </a:rPr>
              <a:t>They are nourished by that connection and no longer need to manipulate others in different ways, but rather just enjoy being with them.</a:t>
            </a:r>
          </a:p>
          <a:p>
            <a:r>
              <a:rPr lang="en-US" sz="2200" dirty="0">
                <a:effectLst/>
                <a:ea typeface="Times New Roman" panose="02020603050405020304" pitchFamily="18" charset="0"/>
              </a:rPr>
              <a:t>They also become more committed to reducing suffering in any way that they can. </a:t>
            </a:r>
          </a:p>
          <a:p>
            <a:r>
              <a:rPr lang="en-US" sz="2200" dirty="0">
                <a:effectLst/>
                <a:ea typeface="Times New Roman" panose="02020603050405020304" pitchFamily="18" charset="0"/>
              </a:rPr>
              <a:t>“Where ever Self connects to Self there follows increased commitment to protecting that connection at all levels”. (DS</a:t>
            </a:r>
            <a:r>
              <a:rPr lang="en-US" sz="2200" dirty="0">
                <a:ea typeface="Times New Roman" panose="02020603050405020304" pitchFamily="18" charset="0"/>
              </a:rPr>
              <a:t>)</a:t>
            </a:r>
            <a:endParaRPr lang="en-US" sz="2200" dirty="0">
              <a:effectLst/>
              <a:ea typeface="Times New Roman" panose="02020603050405020304" pitchFamily="18" charset="0"/>
            </a:endParaRPr>
          </a:p>
          <a:p>
            <a:endParaRPr lang="he-IL" sz="1600" dirty="0"/>
          </a:p>
        </p:txBody>
      </p:sp>
      <p:pic>
        <p:nvPicPr>
          <p:cNvPr id="6" name="Content Placeholder 5">
            <a:extLst>
              <a:ext uri="{FF2B5EF4-FFF2-40B4-BE49-F238E27FC236}">
                <a16:creationId xmlns:a16="http://schemas.microsoft.com/office/drawing/2014/main" id="{FDC3A6A7-67E1-C00B-F65E-B948336AF32F}"/>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35521" y="0"/>
            <a:ext cx="4856478" cy="6858000"/>
          </a:xfrm>
        </p:spPr>
      </p:pic>
      <p:sp>
        <p:nvSpPr>
          <p:cNvPr id="7" name="TextBox 6">
            <a:extLst>
              <a:ext uri="{FF2B5EF4-FFF2-40B4-BE49-F238E27FC236}">
                <a16:creationId xmlns:a16="http://schemas.microsoft.com/office/drawing/2014/main" id="{6AABF6FA-604A-C777-A1AB-F86F27689030}"/>
              </a:ext>
            </a:extLst>
          </p:cNvPr>
          <p:cNvSpPr txBox="1"/>
          <p:nvPr/>
        </p:nvSpPr>
        <p:spPr>
          <a:xfrm>
            <a:off x="8520112" y="5811837"/>
            <a:ext cx="3671887" cy="230832"/>
          </a:xfrm>
          <a:prstGeom prst="rect">
            <a:avLst/>
          </a:prstGeom>
          <a:noFill/>
        </p:spPr>
        <p:txBody>
          <a:bodyPr wrap="square" rtlCol="1">
            <a:spAutoFit/>
          </a:bodyPr>
          <a:lstStyle/>
          <a:p>
            <a:r>
              <a:rPr lang="he-IL" sz="900">
                <a:hlinkClick r:id="rId3" tooltip="https://courses.lumenlearning.com/wmopen-psychology/chapter/prosocial-behavior/"/>
              </a:rPr>
              <a:t>This Photo</a:t>
            </a:r>
            <a:r>
              <a:rPr lang="he-IL" sz="900"/>
              <a:t> by Unknown Author is licensed under </a:t>
            </a:r>
            <a:r>
              <a:rPr lang="he-IL" sz="900">
                <a:hlinkClick r:id="rId4" tooltip="https://creativecommons.org/licenses/by/3.0/"/>
              </a:rPr>
              <a:t>CC BY</a:t>
            </a:r>
            <a:endParaRPr lang="he-IL" sz="900"/>
          </a:p>
        </p:txBody>
      </p:sp>
      <p:sp>
        <p:nvSpPr>
          <p:cNvPr id="4" name="Footer Placeholder 3">
            <a:extLst>
              <a:ext uri="{FF2B5EF4-FFF2-40B4-BE49-F238E27FC236}">
                <a16:creationId xmlns:a16="http://schemas.microsoft.com/office/drawing/2014/main" id="{E92AFA1A-54BD-9E1C-4F68-E58E646ED220}"/>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1506621275"/>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021AE76-8217-AD53-DA64-A7935589782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12283440" cy="6857999"/>
          </a:xfrm>
          <a:prstGeom prst="rect">
            <a:avLst/>
          </a:prstGeom>
        </p:spPr>
      </p:pic>
      <p:sp>
        <p:nvSpPr>
          <p:cNvPr id="3" name="Content Placeholder 2">
            <a:extLst>
              <a:ext uri="{FF2B5EF4-FFF2-40B4-BE49-F238E27FC236}">
                <a16:creationId xmlns:a16="http://schemas.microsoft.com/office/drawing/2014/main" id="{1C75CB93-2D9A-4265-BC43-BA39C6B9F154}"/>
              </a:ext>
            </a:extLst>
          </p:cNvPr>
          <p:cNvSpPr>
            <a:spLocks noGrp="1"/>
          </p:cNvSpPr>
          <p:nvPr>
            <p:ph idx="1"/>
          </p:nvPr>
        </p:nvSpPr>
        <p:spPr>
          <a:xfrm>
            <a:off x="774438" y="-267037"/>
            <a:ext cx="8596668" cy="6655698"/>
          </a:xfrm>
        </p:spPr>
        <p:txBody>
          <a:bodyPr>
            <a:normAutofit/>
          </a:bodyPr>
          <a:lstStyle/>
          <a:p>
            <a:endParaRPr lang="en-US" sz="2400" dirty="0">
              <a:effectLst/>
              <a:ea typeface="Times New Roman" panose="02020603050405020304" pitchFamily="18" charset="0"/>
            </a:endParaRPr>
          </a:p>
          <a:p>
            <a:pPr marL="0" indent="0">
              <a:buNone/>
            </a:pPr>
            <a:r>
              <a:rPr lang="en-US" sz="4000" b="1" dirty="0">
                <a:solidFill>
                  <a:srgbClr val="00B0F0"/>
                </a:solidFill>
                <a:ea typeface="Times New Roman" panose="02020603050405020304" pitchFamily="18" charset="0"/>
              </a:rPr>
              <a:t>BURDENS AS LESSONS</a:t>
            </a:r>
          </a:p>
          <a:p>
            <a:pPr marL="0" indent="0">
              <a:buNone/>
            </a:pPr>
            <a:endParaRPr lang="en-US" sz="2400" dirty="0">
              <a:solidFill>
                <a:srgbClr val="00B0F0"/>
              </a:solidFill>
              <a:ea typeface="Times New Roman" panose="02020603050405020304" pitchFamily="18" charset="0"/>
            </a:endParaRPr>
          </a:p>
          <a:p>
            <a:r>
              <a:rPr lang="en-US" sz="2800" b="1" dirty="0">
                <a:solidFill>
                  <a:schemeClr val="accent1">
                    <a:lumMod val="40000"/>
                    <a:lumOff val="60000"/>
                  </a:schemeClr>
                </a:solidFill>
                <a:ea typeface="Times New Roman" panose="02020603050405020304" pitchFamily="18" charset="0"/>
              </a:rPr>
              <a:t>Helping our parts heal doesn’t just reduce our suffering but also helps us transform and realign our lives.</a:t>
            </a:r>
            <a:endParaRPr lang="en-IL" sz="2800" b="1" dirty="0">
              <a:solidFill>
                <a:schemeClr val="accent1">
                  <a:lumMod val="40000"/>
                  <a:lumOff val="60000"/>
                </a:schemeClr>
              </a:solidFill>
              <a:effectLst/>
              <a:ea typeface="Times New Roman" panose="02020603050405020304" pitchFamily="18" charset="0"/>
            </a:endParaRPr>
          </a:p>
          <a:p>
            <a:r>
              <a:rPr lang="en-US" sz="2800" b="1" dirty="0">
                <a:solidFill>
                  <a:schemeClr val="accent1">
                    <a:lumMod val="40000"/>
                    <a:lumOff val="60000"/>
                  </a:schemeClr>
                </a:solidFill>
                <a:effectLst/>
                <a:ea typeface="Times New Roman" panose="02020603050405020304" pitchFamily="18" charset="0"/>
              </a:rPr>
              <a:t>The process of unburdening may enable us to acquire a meta perspective about our life's journey, which provides illuminating realizations and awareness</a:t>
            </a:r>
            <a:r>
              <a:rPr lang="en-US" sz="2800" b="1" dirty="0">
                <a:solidFill>
                  <a:schemeClr val="accent1">
                    <a:lumMod val="40000"/>
                    <a:lumOff val="60000"/>
                  </a:schemeClr>
                </a:solidFill>
                <a:ea typeface="Times New Roman" panose="02020603050405020304" pitchFamily="18" charset="0"/>
              </a:rPr>
              <a:t> about our path onwards.</a:t>
            </a:r>
            <a:r>
              <a:rPr lang="en-US" sz="2800" b="1" dirty="0">
                <a:solidFill>
                  <a:schemeClr val="accent1">
                    <a:lumMod val="40000"/>
                    <a:lumOff val="60000"/>
                  </a:schemeClr>
                </a:solidFill>
                <a:effectLst/>
                <a:ea typeface="Times New Roman" panose="02020603050405020304" pitchFamily="18" charset="0"/>
              </a:rPr>
              <a:t> </a:t>
            </a:r>
            <a:endParaRPr lang="en-IL" dirty="0"/>
          </a:p>
        </p:txBody>
      </p:sp>
      <p:sp>
        <p:nvSpPr>
          <p:cNvPr id="2" name="Footer Placeholder 1">
            <a:extLst>
              <a:ext uri="{FF2B5EF4-FFF2-40B4-BE49-F238E27FC236}">
                <a16:creationId xmlns:a16="http://schemas.microsoft.com/office/drawing/2014/main" id="{7B209A93-7A7E-F452-BB36-7CA401868A6C}"/>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1965437278"/>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892875-12F8-027C-0827-4732B34CEA47}"/>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6F1A8659-9652-E282-F163-997243CF6BF2}"/>
              </a:ext>
            </a:extLst>
          </p:cNvPr>
          <p:cNvSpPr txBox="1"/>
          <p:nvPr/>
        </p:nvSpPr>
        <p:spPr>
          <a:xfrm>
            <a:off x="517890" y="819961"/>
            <a:ext cx="9046895" cy="5170646"/>
          </a:xfrm>
          <a:prstGeom prst="rect">
            <a:avLst/>
          </a:prstGeom>
          <a:noFill/>
        </p:spPr>
        <p:txBody>
          <a:bodyPr wrap="square">
            <a:spAutoFit/>
          </a:bodyPr>
          <a:lstStyle/>
          <a:p>
            <a:r>
              <a:rPr lang="en-US" sz="2600" dirty="0">
                <a:solidFill>
                  <a:schemeClr val="bg1"/>
                </a:solidFill>
                <a:ea typeface="Times New Roman" panose="02020603050405020304" pitchFamily="18" charset="0"/>
              </a:rPr>
              <a:t>W</a:t>
            </a:r>
            <a:r>
              <a:rPr lang="en-US" sz="2600" dirty="0">
                <a:solidFill>
                  <a:schemeClr val="bg1"/>
                </a:solidFill>
                <a:effectLst/>
                <a:ea typeface="Times New Roman" panose="02020603050405020304" pitchFamily="18" charset="0"/>
              </a:rPr>
              <a:t>hen we have connected with our pain enough, listened to the stories of the pain and unburdened it enough, we may gain a new perspective on our suffering.</a:t>
            </a:r>
          </a:p>
          <a:p>
            <a:r>
              <a:rPr lang="en-US" sz="2600" dirty="0">
                <a:solidFill>
                  <a:schemeClr val="bg1"/>
                </a:solidFill>
                <a:effectLst/>
                <a:ea typeface="Times New Roman" panose="02020603050405020304" pitchFamily="18" charset="0"/>
              </a:rPr>
              <a:t> </a:t>
            </a:r>
          </a:p>
          <a:p>
            <a:r>
              <a:rPr lang="en-US" sz="2600" dirty="0">
                <a:solidFill>
                  <a:schemeClr val="bg1"/>
                </a:solidFill>
                <a:effectLst/>
                <a:ea typeface="Times New Roman" panose="02020603050405020304" pitchFamily="18" charset="0"/>
              </a:rPr>
              <a:t>We may sense a clearer direction in our lives and have the ability to follow that direction.</a:t>
            </a:r>
          </a:p>
          <a:p>
            <a:endParaRPr lang="en-US" sz="2600" dirty="0">
              <a:solidFill>
                <a:schemeClr val="bg1"/>
              </a:solidFill>
              <a:effectLst/>
              <a:ea typeface="Times New Roman" panose="02020603050405020304" pitchFamily="18" charset="0"/>
            </a:endParaRPr>
          </a:p>
          <a:p>
            <a:r>
              <a:rPr lang="en-US" sz="2600" dirty="0">
                <a:solidFill>
                  <a:schemeClr val="bg1"/>
                </a:solidFill>
                <a:ea typeface="Times New Roman" panose="02020603050405020304" pitchFamily="18" charset="0"/>
              </a:rPr>
              <a:t>Once our suffering is no longer a paralyzing, </a:t>
            </a:r>
          </a:p>
          <a:p>
            <a:r>
              <a:rPr lang="en-US" sz="2600" dirty="0">
                <a:solidFill>
                  <a:schemeClr val="bg1"/>
                </a:solidFill>
                <a:ea typeface="Times New Roman" panose="02020603050405020304" pitchFamily="18" charset="0"/>
              </a:rPr>
              <a:t>oppressive force in our life, </a:t>
            </a:r>
          </a:p>
          <a:p>
            <a:r>
              <a:rPr lang="en-US" sz="2600" dirty="0">
                <a:solidFill>
                  <a:schemeClr val="bg1"/>
                </a:solidFill>
                <a:ea typeface="Times New Roman" panose="02020603050405020304" pitchFamily="18" charset="0"/>
              </a:rPr>
              <a:t>it can become a lighthouse to show us the way.</a:t>
            </a:r>
          </a:p>
          <a:p>
            <a:r>
              <a:rPr lang="en-US" sz="2600" dirty="0">
                <a:solidFill>
                  <a:schemeClr val="bg1"/>
                </a:solidFill>
                <a:ea typeface="Times New Roman" panose="02020603050405020304" pitchFamily="18" charset="0"/>
              </a:rPr>
              <a:t>We </a:t>
            </a:r>
            <a:r>
              <a:rPr lang="en-US" sz="2600" dirty="0">
                <a:solidFill>
                  <a:schemeClr val="bg1"/>
                </a:solidFill>
                <a:effectLst/>
                <a:ea typeface="Times New Roman" panose="02020603050405020304" pitchFamily="18" charset="0"/>
              </a:rPr>
              <a:t>can then see </a:t>
            </a:r>
            <a:r>
              <a:rPr lang="en-US" sz="2600" dirty="0">
                <a:solidFill>
                  <a:schemeClr val="bg1"/>
                </a:solidFill>
                <a:ea typeface="Times New Roman" panose="02020603050405020304" pitchFamily="18" charset="0"/>
              </a:rPr>
              <a:t>our life’s purpose</a:t>
            </a:r>
            <a:r>
              <a:rPr lang="en-US" sz="2600" dirty="0">
                <a:solidFill>
                  <a:schemeClr val="bg1"/>
                </a:solidFill>
                <a:effectLst/>
                <a:ea typeface="Times New Roman" panose="02020603050405020304" pitchFamily="18" charset="0"/>
              </a:rPr>
              <a:t> more clearly and chart</a:t>
            </a:r>
          </a:p>
          <a:p>
            <a:r>
              <a:rPr lang="en-US" sz="2600" dirty="0">
                <a:solidFill>
                  <a:schemeClr val="bg1"/>
                </a:solidFill>
                <a:effectLst/>
                <a:ea typeface="Times New Roman" panose="02020603050405020304" pitchFamily="18" charset="0"/>
              </a:rPr>
              <a:t> our course accordingly.</a:t>
            </a:r>
          </a:p>
          <a:p>
            <a:endParaRPr lang="en-US" sz="1800" dirty="0">
              <a:solidFill>
                <a:srgbClr val="002060"/>
              </a:solidFill>
              <a:effectLst/>
              <a:ea typeface="Times New Roman" panose="02020603050405020304" pitchFamily="18" charset="0"/>
            </a:endParaRPr>
          </a:p>
        </p:txBody>
      </p:sp>
      <p:sp>
        <p:nvSpPr>
          <p:cNvPr id="2" name="Footer Placeholder 1">
            <a:extLst>
              <a:ext uri="{FF2B5EF4-FFF2-40B4-BE49-F238E27FC236}">
                <a16:creationId xmlns:a16="http://schemas.microsoft.com/office/drawing/2014/main" id="{7D5418BB-B64C-4D20-12F0-D7E39C562D39}"/>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1427702057"/>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CA4A776-03C2-0FDB-EE8E-28954B6429AE}"/>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9723" y="-91440"/>
            <a:ext cx="12210603" cy="6949440"/>
          </a:xfrm>
          <a:prstGeom prst="rect">
            <a:avLst/>
          </a:prstGeom>
        </p:spPr>
      </p:pic>
      <p:sp>
        <p:nvSpPr>
          <p:cNvPr id="3" name="Content Placeholder 2">
            <a:extLst>
              <a:ext uri="{FF2B5EF4-FFF2-40B4-BE49-F238E27FC236}">
                <a16:creationId xmlns:a16="http://schemas.microsoft.com/office/drawing/2014/main" id="{C3377236-3945-41CD-A02F-4899DDA34BB5}"/>
              </a:ext>
            </a:extLst>
          </p:cNvPr>
          <p:cNvSpPr>
            <a:spLocks noGrp="1"/>
          </p:cNvSpPr>
          <p:nvPr>
            <p:ph idx="1"/>
          </p:nvPr>
        </p:nvSpPr>
        <p:spPr>
          <a:xfrm>
            <a:off x="1243626" y="2660535"/>
            <a:ext cx="9704747" cy="3745952"/>
          </a:xfrm>
        </p:spPr>
        <p:txBody>
          <a:bodyPr>
            <a:normAutofit fontScale="70000" lnSpcReduction="20000"/>
          </a:bodyPr>
          <a:lstStyle/>
          <a:p>
            <a:pPr marL="0" indent="0">
              <a:buNone/>
            </a:pPr>
            <a:endParaRPr lang="en-US" sz="5100" dirty="0">
              <a:solidFill>
                <a:schemeClr val="bg1"/>
              </a:solidFill>
              <a:effectLst/>
              <a:ea typeface="Times New Roman" panose="02020603050405020304" pitchFamily="18" charset="0"/>
            </a:endParaRPr>
          </a:p>
          <a:p>
            <a:pPr marL="0" indent="0" algn="ctr">
              <a:buNone/>
            </a:pPr>
            <a:r>
              <a:rPr lang="en-US" sz="5100" b="1" dirty="0">
                <a:solidFill>
                  <a:schemeClr val="bg1"/>
                </a:solidFill>
                <a:ea typeface="Times New Roman" panose="02020603050405020304" pitchFamily="18" charset="0"/>
              </a:rPr>
              <a:t>Our vision is to be </a:t>
            </a:r>
            <a:r>
              <a:rPr lang="en-US" sz="5100" b="1" dirty="0">
                <a:solidFill>
                  <a:schemeClr val="bg1"/>
                </a:solidFill>
                <a:effectLst/>
                <a:ea typeface="Times New Roman" panose="02020603050405020304" pitchFamily="18" charset="0"/>
              </a:rPr>
              <a:t>connected from Self at all levels and dimensions of our existence - to all of our parts, to the people around us, to the world we live in, to that which is Higher than us, to the past, present and future.</a:t>
            </a:r>
            <a:endParaRPr lang="en-IL" sz="3300" dirty="0"/>
          </a:p>
          <a:p>
            <a:pPr marL="0" indent="0">
              <a:buNone/>
            </a:pPr>
            <a:r>
              <a:rPr lang="en-US" sz="3300" dirty="0">
                <a:effectLst/>
                <a:latin typeface="Times New Roman" panose="02020603050405020304" pitchFamily="18" charset="0"/>
                <a:ea typeface="Times New Roman" panose="02020603050405020304" pitchFamily="18" charset="0"/>
              </a:rPr>
              <a:t> </a:t>
            </a:r>
          </a:p>
          <a:p>
            <a:endParaRPr lang="en-IL" dirty="0"/>
          </a:p>
        </p:txBody>
      </p:sp>
      <p:sp>
        <p:nvSpPr>
          <p:cNvPr id="2" name="Footer Placeholder 1">
            <a:extLst>
              <a:ext uri="{FF2B5EF4-FFF2-40B4-BE49-F238E27FC236}">
                <a16:creationId xmlns:a16="http://schemas.microsoft.com/office/drawing/2014/main" id="{BCEB0272-BF75-F888-DD59-A76A6F216BD4}"/>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164034328"/>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8FABC-CEEF-0453-384F-1975C1D2C162}"/>
              </a:ext>
            </a:extLst>
          </p:cNvPr>
          <p:cNvSpPr>
            <a:spLocks noGrp="1"/>
          </p:cNvSpPr>
          <p:nvPr>
            <p:ph type="title"/>
          </p:nvPr>
        </p:nvSpPr>
        <p:spPr/>
        <p:txBody>
          <a:bodyPr/>
          <a:lstStyle/>
          <a:p>
            <a:endParaRPr lang="he-IL"/>
          </a:p>
        </p:txBody>
      </p:sp>
      <p:pic>
        <p:nvPicPr>
          <p:cNvPr id="5" name="Content Placeholder 4">
            <a:extLst>
              <a:ext uri="{FF2B5EF4-FFF2-40B4-BE49-F238E27FC236}">
                <a16:creationId xmlns:a16="http://schemas.microsoft.com/office/drawing/2014/main" id="{9DFB36A3-A48D-0AC9-2667-4DAB3C6B855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7072" y="0"/>
            <a:ext cx="13229072" cy="13092507"/>
          </a:xfrm>
        </p:spPr>
      </p:pic>
      <p:sp>
        <p:nvSpPr>
          <p:cNvPr id="3" name="Footer Placeholder 2">
            <a:extLst>
              <a:ext uri="{FF2B5EF4-FFF2-40B4-BE49-F238E27FC236}">
                <a16:creationId xmlns:a16="http://schemas.microsoft.com/office/drawing/2014/main" id="{96447576-08BC-55ED-AD31-968B8AAFC064}"/>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930981096"/>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DFB36A3-A48D-0AC9-2667-4DAB3C6B855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11453" y="-96253"/>
            <a:ext cx="4780547" cy="7040880"/>
          </a:xfrm>
        </p:spPr>
      </p:pic>
      <p:sp>
        <p:nvSpPr>
          <p:cNvPr id="6" name="Title 1">
            <a:extLst>
              <a:ext uri="{FF2B5EF4-FFF2-40B4-BE49-F238E27FC236}">
                <a16:creationId xmlns:a16="http://schemas.microsoft.com/office/drawing/2014/main" id="{5A6E3F11-38D1-1C7D-8152-E06F7CC603AF}"/>
              </a:ext>
            </a:extLst>
          </p:cNvPr>
          <p:cNvSpPr txBox="1">
            <a:spLocks/>
          </p:cNvSpPr>
          <p:nvPr/>
        </p:nvSpPr>
        <p:spPr>
          <a:xfrm>
            <a:off x="677334" y="492604"/>
            <a:ext cx="8596668" cy="834189"/>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chemeClr val="accent1">
                    <a:lumMod val="50000"/>
                  </a:schemeClr>
                </a:solidFill>
                <a:latin typeface="Calibri" panose="020F0502020204030204" pitchFamily="34" charset="0"/>
                <a:ea typeface="Calibri" panose="020F0502020204030204" pitchFamily="34" charset="0"/>
              </a:rPr>
              <a:t>THE FOREST  </a:t>
            </a:r>
            <a:r>
              <a:rPr lang="en-US" sz="2700" dirty="0">
                <a:solidFill>
                  <a:schemeClr val="accent1">
                    <a:lumMod val="50000"/>
                  </a:schemeClr>
                </a:solidFill>
                <a:latin typeface="Calibri" panose="020F0502020204030204" pitchFamily="34" charset="0"/>
                <a:ea typeface="Calibri" panose="020F0502020204030204" pitchFamily="34" charset="0"/>
              </a:rPr>
              <a:t>by Nikita Gill</a:t>
            </a:r>
            <a:endParaRPr lang="he-IL" dirty="0">
              <a:solidFill>
                <a:schemeClr val="accent1">
                  <a:lumMod val="50000"/>
                </a:schemeClr>
              </a:solidFill>
            </a:endParaRPr>
          </a:p>
        </p:txBody>
      </p:sp>
      <p:sp>
        <p:nvSpPr>
          <p:cNvPr id="7" name="Content Placeholder 2">
            <a:extLst>
              <a:ext uri="{FF2B5EF4-FFF2-40B4-BE49-F238E27FC236}">
                <a16:creationId xmlns:a16="http://schemas.microsoft.com/office/drawing/2014/main" id="{A2A1B55D-3105-A86C-CEAB-801729BD0E40}"/>
              </a:ext>
            </a:extLst>
          </p:cNvPr>
          <p:cNvSpPr txBox="1">
            <a:spLocks/>
          </p:cNvSpPr>
          <p:nvPr/>
        </p:nvSpPr>
        <p:spPr>
          <a:xfrm>
            <a:off x="375387" y="1588168"/>
            <a:ext cx="3542096" cy="4453193"/>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One day when you wake up,</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you will find that you've become a forest.</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You've grown roots and found strength in them</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that no one thought you had.</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You have become stronger and more beautiful,</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full of life-giving qualities.</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You have learned to take all the negativity around you</a:t>
            </a:r>
          </a:p>
          <a:p>
            <a:pPr marL="0" indent="0">
              <a:buFont typeface="Wingdings 3" charset="2"/>
              <a:buNone/>
            </a:pPr>
            <a:r>
              <a:rPr lang="en-US" sz="2000" dirty="0">
                <a:solidFill>
                  <a:schemeClr val="accent1">
                    <a:lumMod val="50000"/>
                  </a:schemeClr>
                </a:solidFill>
                <a:latin typeface="Calibri" panose="020F0502020204030204" pitchFamily="34" charset="0"/>
                <a:ea typeface="Calibri" panose="020F0502020204030204" pitchFamily="34" charset="0"/>
              </a:rPr>
              <a:t>and turn it into oxygen for easy breathing.</a:t>
            </a:r>
          </a:p>
          <a:p>
            <a:endParaRPr lang="he-IL" dirty="0">
              <a:solidFill>
                <a:srgbClr val="0070C0"/>
              </a:solidFill>
            </a:endParaRPr>
          </a:p>
        </p:txBody>
      </p:sp>
      <p:sp>
        <p:nvSpPr>
          <p:cNvPr id="8" name="Content Placeholder 3">
            <a:extLst>
              <a:ext uri="{FF2B5EF4-FFF2-40B4-BE49-F238E27FC236}">
                <a16:creationId xmlns:a16="http://schemas.microsoft.com/office/drawing/2014/main" id="{4CA7AB19-8496-7A97-71F0-D44C1DE949E3}"/>
              </a:ext>
            </a:extLst>
          </p:cNvPr>
          <p:cNvSpPr txBox="1">
            <a:spLocks/>
          </p:cNvSpPr>
          <p:nvPr/>
        </p:nvSpPr>
        <p:spPr>
          <a:xfrm>
            <a:off x="3965609" y="1588167"/>
            <a:ext cx="3445844" cy="4453194"/>
          </a:xfrm>
          <a:prstGeom prst="rect">
            <a:avLst/>
          </a:prstGeom>
        </p:spPr>
        <p:txBody>
          <a:bodyPr>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A host of wild creatures live inside you</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and you call them stories.</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A variety of beautiful birds nest inside your mind</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and you call them memories.</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You have become an incredible</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self-sustaining thing of epic proportions.</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And you should be so proud of yourself,</a:t>
            </a:r>
          </a:p>
          <a:p>
            <a:pPr marL="0" indent="0">
              <a:buFont typeface="Wingdings 3" charset="2"/>
              <a:buNone/>
            </a:pPr>
            <a:r>
              <a:rPr lang="en-US" sz="2200" dirty="0">
                <a:solidFill>
                  <a:schemeClr val="accent1">
                    <a:lumMod val="50000"/>
                  </a:schemeClr>
                </a:solidFill>
                <a:latin typeface="Calibri" panose="020F0502020204030204" pitchFamily="34" charset="0"/>
                <a:ea typeface="Calibri" panose="020F0502020204030204" pitchFamily="34" charset="0"/>
              </a:rPr>
              <a:t>of how far you have come from the seeds of who you used to be.</a:t>
            </a:r>
          </a:p>
          <a:p>
            <a:endParaRPr lang="he-IL" dirty="0"/>
          </a:p>
        </p:txBody>
      </p:sp>
      <p:sp>
        <p:nvSpPr>
          <p:cNvPr id="3" name="Footer Placeholder 2">
            <a:extLst>
              <a:ext uri="{FF2B5EF4-FFF2-40B4-BE49-F238E27FC236}">
                <a16:creationId xmlns:a16="http://schemas.microsoft.com/office/drawing/2014/main" id="{27630464-5C71-DF62-3244-86C9F80E86B8}"/>
              </a:ext>
            </a:extLst>
          </p:cNvPr>
          <p:cNvSpPr>
            <a:spLocks noGrp="1"/>
          </p:cNvSpPr>
          <p:nvPr>
            <p:ph type="ftr" sz="quarter" idx="11"/>
          </p:nvPr>
        </p:nvSpPr>
        <p:spPr/>
        <p:txBody>
          <a:bodyPr/>
          <a:lstStyle/>
          <a:p>
            <a:r>
              <a:rPr lang="en-IL"/>
              <a:t>Einat A. Bronstein, MSW</a:t>
            </a:r>
          </a:p>
        </p:txBody>
      </p:sp>
    </p:spTree>
    <p:extLst>
      <p:ext uri="{BB962C8B-B14F-4D97-AF65-F5344CB8AC3E}">
        <p14:creationId xmlns:p14="http://schemas.microsoft.com/office/powerpoint/2010/main" val="3163071581"/>
      </p:ext>
    </p:extLst>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4428</TotalTime>
  <Words>1765</Words>
  <Application>Microsoft Office PowerPoint</Application>
  <PresentationFormat>Widescreen</PresentationFormat>
  <Paragraphs>167</Paragraphs>
  <Slides>23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Aptos</vt:lpstr>
      <vt:lpstr>Arial</vt:lpstr>
      <vt:lpstr>Calibri</vt:lpstr>
      <vt:lpstr>Century Gothic</vt:lpstr>
      <vt:lpstr>Symbol</vt:lpstr>
      <vt:lpstr>Times New Roman</vt:lpstr>
      <vt:lpstr>Trebuchet MS</vt:lpstr>
      <vt:lpstr>Wingdings 3</vt:lpstr>
      <vt:lpstr>Facet</vt:lpstr>
      <vt:lpstr>-IFS- A Psycho-Spiritual Model  Meta-perspective </vt:lpstr>
      <vt:lpstr>PowerPoint Presentation</vt:lpstr>
      <vt:lpstr>PowerPoint Presentation</vt:lpstr>
      <vt:lpstr>PowerPoint Presentation</vt:lpstr>
      <vt:lpstr>PowerPoint Presentation</vt:lpstr>
      <vt:lpstr>The Reconnecting Impulse:</vt:lpstr>
      <vt:lpstr>PowerPoint Presentation</vt:lpstr>
      <vt:lpstr>PowerPoint Presentation</vt:lpstr>
      <vt:lpstr>Self at all levels</vt:lpstr>
      <vt:lpstr>Self at all levels (cont.)</vt:lpstr>
      <vt:lpstr>Self at all levels (cont.)</vt:lpstr>
      <vt:lpstr>Embodying Self</vt:lpstr>
      <vt:lpstr>Embodying Self: (Cont.)</vt:lpstr>
      <vt:lpstr>The IFS approach to the two paths:</vt:lpstr>
      <vt:lpstr>Once unburdened:</vt:lpstr>
      <vt:lpstr>What are Unattached Burdens (UBs)?</vt:lpstr>
      <vt:lpstr>Releasing UBs  Robert Falconer THE OTHERS WITHIN US :</vt:lpstr>
      <vt:lpstr>When people embody Self:</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IFS as a Psycho-Spiritual Model</dc:title>
  <dc:creator>Jerry Bronstein</dc:creator>
  <cp:lastModifiedBy>Simon d'Orsogna</cp:lastModifiedBy>
  <cp:revision>88</cp:revision>
  <cp:lastPrinted>2024-08-04T03:00:01Z</cp:lastPrinted>
  <dcterms:created xsi:type="dcterms:W3CDTF">2021-05-01T16:14:40Z</dcterms:created>
  <dcterms:modified xsi:type="dcterms:W3CDTF">2024-08-04T03:01:02Z</dcterms:modified>
</cp:coreProperties>
</file>