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19"/>
  </p:normalViewPr>
  <p:slideViewPr>
    <p:cSldViewPr snapToGrid="0" snapToObjects="1">
      <p:cViewPr varScale="1">
        <p:scale>
          <a:sx n="55" d="100"/>
          <a:sy n="55" d="100"/>
        </p:scale>
        <p:origin x="10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E05F-8D95-D14F-AB26-AA682E460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14C47-1FCF-494E-8589-FB6513877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28687-F727-6C40-8FAD-28AB4AC1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71713-85DF-994D-BEE6-9EB0B317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5A237-8AD5-6040-BAAD-98BEC5BF8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3538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287F4-6668-DC4E-B37D-39D4C716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61EE50-4FB8-A04E-879B-CEA0E7A05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FC466-528A-6546-B51D-2121645C8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2DCFD-BC45-554B-98AF-DF911B9A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22CB7-9577-BC4F-B9F4-1029001B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9883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5CED97-ABD8-CF49-B81D-E63A57B13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87B48-BD5F-A040-9018-A89EE2B0C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7285D-F427-7B4C-9D9C-30BF1543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0017A-9C26-C446-A702-AB212F70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782AB-E9EF-4D47-930F-4D61E342E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5899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45874-4B27-1447-8F61-1D2962C9C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F29D-8C57-6946-BC5E-FBB3242A7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EB3E8-D1C2-9841-84A8-F935625C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D3AAC-3DA6-4748-AB23-0C76CA63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1EBA9-CDC9-314B-9639-3252BED2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084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88AEA-00CB-304D-808F-B9B7C4931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02E3A-6AB9-434A-BB08-8D2F6A584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4F365-9904-DF41-8496-1B4E426C3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EFAFA-1F0A-9F45-A5DE-10C1D9442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1570-8472-634F-9530-97E62B62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0098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8AFE4-F462-F541-AA32-9C4394F29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211FA-9117-F648-A469-6B2343DFF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D748E-53FB-5041-8E5C-512A61512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6B22F-49E3-7641-B876-CB3F1761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A467F-23BE-CC4D-9AB4-8DE96E1C0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8609FF-DF18-6C41-90D0-386FF997F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8013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9060C-092B-7E48-BB31-FEFB2BAA8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9107E-A168-EE46-B955-96703CC17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1C8E4-0125-BA4D-AE33-421342655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B60CE-A24B-C944-9791-825AD2988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DACF7C-9B91-AA4D-BAE7-DA44197DD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C1FA6C-3283-124C-BCB8-696D77E8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0EDAD1-D53B-6A4C-BE5E-07ABF9142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35B63A-B9D4-6B48-808C-C52A862D5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1666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CC490-9245-7E4B-8DF3-8E3A6B6B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8571BB-04F5-D941-A606-9C3A2588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0A2CDB-7AC1-C44A-BCE5-89441666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FB02C8-8872-0249-88CF-3F810554B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146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91AC66-1945-6D4F-B60C-868BF33EC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65BEA-E4C3-A04D-B48A-3B5422D6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AD06A-889F-8C4F-9641-A2AEE7BC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1042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2DE4-E016-D540-80BB-2D67EC2B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1CCDF-C7EB-DE4F-B98C-CF46FDB6B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2290C-3C64-754B-B670-4F6B8CBC1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889DB-AD34-9840-B389-5A961506A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F16C0-EBED-3C4F-87F4-4D447024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099E23-AC80-8749-9E06-53F08990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1414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1EF3-AEE5-B349-8D67-0735177A7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BCD11D-82E5-524D-A74E-79E084E86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1824F-A890-144F-A428-8F7E8061E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3F8F0-D1E0-3F4D-86F5-0BF20BA3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989EB-E11B-7F47-A6DF-911C91F9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2A036-9259-4D4F-931E-B335F0C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2560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6C115-E273-DC4A-9463-38E7079D8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A40E5-EE60-E444-AD60-1BD3967EE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EF411-3924-4841-B1BE-80F1A5FDB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72B9E-E0A9-4444-A32F-2E908B87D2AF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F90DF-C417-2049-A232-452137A83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FBA7C-748F-8247-90AF-496AD1D71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C3C46-C54F-3D42-9527-7457A80AE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9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75E1-6EEB-8449-8FD7-2DC61D710F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 Arco de la </a:t>
            </a:r>
            <a:r>
              <a:rPr lang="en-US" dirty="0" err="1"/>
              <a:t>Terapia</a:t>
            </a:r>
            <a:r>
              <a:rPr lang="en-US" dirty="0"/>
              <a:t> IFIO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05356-3C5A-274B-B121-C789C1FD3C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Intimacy from the Inside Out ©</a:t>
            </a:r>
          </a:p>
          <a:p>
            <a:r>
              <a:rPr lang="en-US" i="1" dirty="0"/>
              <a:t>(</a:t>
            </a:r>
            <a:r>
              <a:rPr lang="en-US" i="1" dirty="0" err="1"/>
              <a:t>Intimidad</a:t>
            </a:r>
            <a:r>
              <a:rPr lang="en-US" i="1" dirty="0"/>
              <a:t> </a:t>
            </a:r>
            <a:r>
              <a:rPr lang="en-US" i="1" dirty="0" err="1"/>
              <a:t>desde</a:t>
            </a:r>
            <a:r>
              <a:rPr lang="en-US" i="1" dirty="0"/>
              <a:t> </a:t>
            </a:r>
            <a:r>
              <a:rPr lang="en-US" i="1" dirty="0" err="1"/>
              <a:t>dentro</a:t>
            </a:r>
            <a:r>
              <a:rPr lang="en-US" i="1" dirty="0"/>
              <a:t> </a:t>
            </a:r>
            <a:r>
              <a:rPr lang="en-US" i="1" dirty="0" err="1"/>
              <a:t>hacia</a:t>
            </a:r>
            <a:r>
              <a:rPr lang="en-US" i="1" dirty="0"/>
              <a:t> </a:t>
            </a:r>
            <a:r>
              <a:rPr lang="en-US" i="1" dirty="0" err="1"/>
              <a:t>afuera</a:t>
            </a:r>
            <a:r>
              <a:rPr lang="en-US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222338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 3">
            <a:extLst>
              <a:ext uri="{FF2B5EF4-FFF2-40B4-BE49-F238E27FC236}">
                <a16:creationId xmlns:a16="http://schemas.microsoft.com/office/drawing/2014/main" id="{D80C9889-24F4-804C-B3CE-9211015375B4}"/>
              </a:ext>
            </a:extLst>
          </p:cNvPr>
          <p:cNvSpPr/>
          <p:nvPr/>
        </p:nvSpPr>
        <p:spPr>
          <a:xfrm>
            <a:off x="22518" y="89012"/>
            <a:ext cx="8516337" cy="6540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418" y="0"/>
                </a:moveTo>
                <a:cubicBezTo>
                  <a:pt x="4218" y="41"/>
                  <a:pt x="0" y="4377"/>
                  <a:pt x="0" y="10278"/>
                </a:cubicBezTo>
                <a:lnTo>
                  <a:pt x="0" y="10847"/>
                </a:lnTo>
                <a:cubicBezTo>
                  <a:pt x="0" y="16776"/>
                  <a:pt x="4259" y="21600"/>
                  <a:pt x="9493" y="21600"/>
                </a:cubicBezTo>
                <a:cubicBezTo>
                  <a:pt x="9512" y="21600"/>
                  <a:pt x="9531" y="21598"/>
                  <a:pt x="9550" y="21598"/>
                </a:cubicBezTo>
                <a:lnTo>
                  <a:pt x="9581" y="21598"/>
                </a:lnTo>
                <a:lnTo>
                  <a:pt x="9577" y="21027"/>
                </a:lnTo>
                <a:lnTo>
                  <a:pt x="9577" y="17837"/>
                </a:lnTo>
                <a:lnTo>
                  <a:pt x="9584" y="17837"/>
                </a:lnTo>
                <a:lnTo>
                  <a:pt x="9569" y="16699"/>
                </a:lnTo>
                <a:lnTo>
                  <a:pt x="9533" y="16699"/>
                </a:lnTo>
                <a:cubicBezTo>
                  <a:pt x="9520" y="16699"/>
                  <a:pt x="9506" y="16701"/>
                  <a:pt x="9493" y="16701"/>
                </a:cubicBezTo>
                <a:cubicBezTo>
                  <a:pt x="6644" y="16701"/>
                  <a:pt x="4327" y="14075"/>
                  <a:pt x="4327" y="10847"/>
                </a:cubicBezTo>
                <a:lnTo>
                  <a:pt x="4327" y="10669"/>
                </a:lnTo>
                <a:cubicBezTo>
                  <a:pt x="4365" y="7497"/>
                  <a:pt x="6641" y="4928"/>
                  <a:pt x="9444" y="4899"/>
                </a:cubicBezTo>
                <a:lnTo>
                  <a:pt x="9539" y="4899"/>
                </a:lnTo>
                <a:cubicBezTo>
                  <a:pt x="12226" y="4925"/>
                  <a:pt x="14431" y="7288"/>
                  <a:pt x="14644" y="10278"/>
                </a:cubicBezTo>
                <a:lnTo>
                  <a:pt x="12029" y="10278"/>
                </a:lnTo>
                <a:lnTo>
                  <a:pt x="16815" y="17636"/>
                </a:lnTo>
                <a:lnTo>
                  <a:pt x="21600" y="10278"/>
                </a:lnTo>
                <a:lnTo>
                  <a:pt x="18976" y="10278"/>
                </a:lnTo>
                <a:cubicBezTo>
                  <a:pt x="18756" y="4585"/>
                  <a:pt x="14612" y="27"/>
                  <a:pt x="9539" y="0"/>
                </a:cubicBezTo>
                <a:lnTo>
                  <a:pt x="9503" y="0"/>
                </a:lnTo>
                <a:cubicBezTo>
                  <a:pt x="9500" y="0"/>
                  <a:pt x="9496" y="0"/>
                  <a:pt x="9493" y="0"/>
                </a:cubicBezTo>
                <a:lnTo>
                  <a:pt x="9491" y="0"/>
                </a:lnTo>
                <a:cubicBezTo>
                  <a:pt x="9488" y="0"/>
                  <a:pt x="9485" y="0"/>
                  <a:pt x="9481" y="0"/>
                </a:cubicBezTo>
                <a:lnTo>
                  <a:pt x="9418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3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" name="Arrow 5">
            <a:extLst>
              <a:ext uri="{FF2B5EF4-FFF2-40B4-BE49-F238E27FC236}">
                <a16:creationId xmlns:a16="http://schemas.microsoft.com/office/drawing/2014/main" id="{2E6A8EA1-4CDA-774A-908A-076D0275DBB5}"/>
              </a:ext>
            </a:extLst>
          </p:cNvPr>
          <p:cNvSpPr/>
          <p:nvPr/>
        </p:nvSpPr>
        <p:spPr>
          <a:xfrm>
            <a:off x="1020475" y="0"/>
            <a:ext cx="6101395" cy="6004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13" extrusionOk="0">
                <a:moveTo>
                  <a:pt x="10529" y="0"/>
                </a:moveTo>
                <a:lnTo>
                  <a:pt x="10529" y="2252"/>
                </a:lnTo>
                <a:cubicBezTo>
                  <a:pt x="6127" y="2290"/>
                  <a:pt x="2426" y="5063"/>
                  <a:pt x="1275" y="8842"/>
                </a:cubicBezTo>
                <a:lnTo>
                  <a:pt x="4596" y="10276"/>
                </a:lnTo>
                <a:cubicBezTo>
                  <a:pt x="5122" y="7645"/>
                  <a:pt x="7572" y="5648"/>
                  <a:pt x="10529" y="5607"/>
                </a:cubicBezTo>
                <a:lnTo>
                  <a:pt x="10529" y="7662"/>
                </a:lnTo>
                <a:lnTo>
                  <a:pt x="16091" y="3831"/>
                </a:lnTo>
                <a:lnTo>
                  <a:pt x="10529" y="0"/>
                </a:lnTo>
                <a:close/>
                <a:moveTo>
                  <a:pt x="17685" y="4997"/>
                </a:moveTo>
                <a:lnTo>
                  <a:pt x="14789" y="7046"/>
                </a:lnTo>
                <a:cubicBezTo>
                  <a:pt x="16783" y="8706"/>
                  <a:pt x="17443" y="11456"/>
                  <a:pt x="16235" y="13805"/>
                </a:cubicBezTo>
                <a:lnTo>
                  <a:pt x="14269" y="12888"/>
                </a:lnTo>
                <a:lnTo>
                  <a:pt x="15451" y="19251"/>
                </a:lnTo>
                <a:lnTo>
                  <a:pt x="21600" y="16307"/>
                </a:lnTo>
                <a:lnTo>
                  <a:pt x="19446" y="15303"/>
                </a:lnTo>
                <a:cubicBezTo>
                  <a:pt x="21285" y="11775"/>
                  <a:pt x="20457" y="7668"/>
                  <a:pt x="17685" y="4997"/>
                </a:cubicBezTo>
                <a:close/>
                <a:moveTo>
                  <a:pt x="972" y="10677"/>
                </a:moveTo>
                <a:lnTo>
                  <a:pt x="0" y="17074"/>
                </a:lnTo>
                <a:lnTo>
                  <a:pt x="2120" y="16006"/>
                </a:lnTo>
                <a:cubicBezTo>
                  <a:pt x="4403" y="19887"/>
                  <a:pt x="9288" y="21600"/>
                  <a:pt x="13647" y="20265"/>
                </a:cubicBezTo>
                <a:lnTo>
                  <a:pt x="12998" y="16913"/>
                </a:lnTo>
                <a:cubicBezTo>
                  <a:pt x="10149" y="18031"/>
                  <a:pt x="6810" y="16983"/>
                  <a:pt x="5281" y="14416"/>
                </a:cubicBezTo>
                <a:lnTo>
                  <a:pt x="7215" y="13443"/>
                </a:lnTo>
                <a:lnTo>
                  <a:pt x="972" y="10677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843CB-3F7F-1F4D-89EE-48D50D7C4DD2}"/>
              </a:ext>
            </a:extLst>
          </p:cNvPr>
          <p:cNvSpPr txBox="1"/>
          <p:nvPr/>
        </p:nvSpPr>
        <p:spPr>
          <a:xfrm>
            <a:off x="7962562" y="89012"/>
            <a:ext cx="42294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El arco de la </a:t>
            </a:r>
            <a:r>
              <a:rPr lang="en-US" sz="3200" b="1" dirty="0" err="1">
                <a:solidFill>
                  <a:srgbClr val="7030A0"/>
                </a:solidFill>
              </a:rPr>
              <a:t>terapia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cuando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el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objetivo</a:t>
            </a:r>
            <a:r>
              <a:rPr lang="en-US" sz="3200" b="1" dirty="0">
                <a:solidFill>
                  <a:srgbClr val="7030A0"/>
                </a:solidFill>
              </a:rPr>
              <a:t> de la pareja es </a:t>
            </a:r>
            <a:r>
              <a:rPr lang="en-US" sz="3200" b="1" dirty="0" err="1">
                <a:solidFill>
                  <a:srgbClr val="7030A0"/>
                </a:solidFill>
              </a:rPr>
              <a:t>sanar</a:t>
            </a:r>
            <a:r>
              <a:rPr lang="en-US" sz="3200" b="1" dirty="0">
                <a:solidFill>
                  <a:srgbClr val="7030A0"/>
                </a:solidFill>
              </a:rPr>
              <a:t> y </a:t>
            </a:r>
            <a:r>
              <a:rPr lang="en-US" sz="3200" b="1" dirty="0" err="1">
                <a:solidFill>
                  <a:srgbClr val="7030A0"/>
                </a:solidFill>
              </a:rPr>
              <a:t>profundizar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intimidad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0A4351-93AE-B54F-9513-F2459C9A72B4}"/>
              </a:ext>
            </a:extLst>
          </p:cNvPr>
          <p:cNvSpPr txBox="1"/>
          <p:nvPr/>
        </p:nvSpPr>
        <p:spPr>
          <a:xfrm>
            <a:off x="1302817" y="2847029"/>
            <a:ext cx="16796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</a:p>
          <a:p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5208FB-0297-8B4A-99FE-2B2D359DDE4C}"/>
              </a:ext>
            </a:extLst>
          </p:cNvPr>
          <p:cNvSpPr txBox="1"/>
          <p:nvPr/>
        </p:nvSpPr>
        <p:spPr>
          <a:xfrm>
            <a:off x="3592864" y="784927"/>
            <a:ext cx="137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Fas</a:t>
            </a:r>
            <a:r>
              <a:rPr lang="en-US" dirty="0"/>
              <a:t> dos: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766C-B696-214A-8AB0-057E48ECB7E5}"/>
              </a:ext>
            </a:extLst>
          </p:cNvPr>
          <p:cNvSpPr txBox="1"/>
          <p:nvPr/>
        </p:nvSpPr>
        <p:spPr>
          <a:xfrm>
            <a:off x="5413572" y="4563908"/>
            <a:ext cx="2350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4AED43-CEAE-3D40-B9AE-C2C0A278DA1E}"/>
              </a:ext>
            </a:extLst>
          </p:cNvPr>
          <p:cNvSpPr txBox="1"/>
          <p:nvPr/>
        </p:nvSpPr>
        <p:spPr>
          <a:xfrm>
            <a:off x="8716881" y="5238042"/>
            <a:ext cx="234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Fase</a:t>
            </a:r>
            <a:r>
              <a:rPr lang="en-US" b="1" dirty="0"/>
              <a:t> </a:t>
            </a:r>
            <a:r>
              <a:rPr lang="en-US" b="1" dirty="0" err="1"/>
              <a:t>tres</a:t>
            </a:r>
            <a:r>
              <a:rPr lang="en-US" b="1" dirty="0"/>
              <a:t>: </a:t>
            </a:r>
            <a:r>
              <a:rPr lang="en-US" dirty="0" err="1"/>
              <a:t>Reparar</a:t>
            </a:r>
            <a:r>
              <a:rPr lang="en-US" dirty="0"/>
              <a:t> y </a:t>
            </a:r>
            <a:r>
              <a:rPr lang="en-US" dirty="0" err="1"/>
              <a:t>visión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540D12-CCCD-0A45-870D-BDD9CD1F9D89}"/>
              </a:ext>
            </a:extLst>
          </p:cNvPr>
          <p:cNvSpPr txBox="1"/>
          <p:nvPr/>
        </p:nvSpPr>
        <p:spPr>
          <a:xfrm>
            <a:off x="8646851" y="3761429"/>
            <a:ext cx="2752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b="1" dirty="0" err="1"/>
              <a:t>Fase</a:t>
            </a:r>
            <a:r>
              <a:rPr lang="en-US" b="1" dirty="0"/>
              <a:t> dos: </a:t>
            </a:r>
            <a:r>
              <a:rPr lang="en-US" dirty="0"/>
              <a:t>la </a:t>
            </a:r>
            <a:r>
              <a:rPr lang="en-US" dirty="0" err="1"/>
              <a:t>esencia</a:t>
            </a:r>
            <a:r>
              <a:rPr lang="en-US" dirty="0"/>
              <a:t> del </a:t>
            </a:r>
            <a:r>
              <a:rPr lang="en-US" dirty="0" err="1"/>
              <a:t>asunto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892181-109E-E34E-BC8D-AB9910183671}"/>
              </a:ext>
            </a:extLst>
          </p:cNvPr>
          <p:cNvSpPr txBox="1"/>
          <p:nvPr/>
        </p:nvSpPr>
        <p:spPr>
          <a:xfrm>
            <a:off x="8646850" y="2450236"/>
            <a:ext cx="3080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b="1" dirty="0" err="1"/>
              <a:t>Fase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: </a:t>
            </a:r>
            <a:r>
              <a:rPr lang="en-US" dirty="0"/>
              <a:t>cultivar </a:t>
            </a:r>
            <a:r>
              <a:rPr lang="en-US" dirty="0" err="1"/>
              <a:t>confianza</a:t>
            </a:r>
            <a:r>
              <a:rPr lang="en-US" dirty="0"/>
              <a:t>, </a:t>
            </a:r>
            <a:r>
              <a:rPr lang="en-US" dirty="0" err="1"/>
              <a:t>escuchar</a:t>
            </a:r>
            <a:r>
              <a:rPr lang="en-US" dirty="0"/>
              <a:t>, </a:t>
            </a:r>
            <a:r>
              <a:rPr lang="en-US" dirty="0" err="1"/>
              <a:t>entrevistar</a:t>
            </a:r>
            <a:r>
              <a:rPr lang="en-US" dirty="0"/>
              <a:t>, </a:t>
            </a:r>
            <a:r>
              <a:rPr lang="en-US" dirty="0" err="1"/>
              <a:t>evaluar</a:t>
            </a:r>
            <a:r>
              <a:rPr lang="en-US" dirty="0"/>
              <a:t>, </a:t>
            </a:r>
            <a:r>
              <a:rPr lang="en-US" dirty="0" err="1"/>
              <a:t>contratar</a:t>
            </a:r>
            <a:endParaRPr lang="en-US" dirty="0"/>
          </a:p>
        </p:txBody>
      </p:sp>
      <p:sp>
        <p:nvSpPr>
          <p:cNvPr id="19" name="Heart 18">
            <a:extLst>
              <a:ext uri="{FF2B5EF4-FFF2-40B4-BE49-F238E27FC236}">
                <a16:creationId xmlns:a16="http://schemas.microsoft.com/office/drawing/2014/main" id="{EB0ED5F3-CE85-424C-8B7C-629122D77AEC}"/>
              </a:ext>
            </a:extLst>
          </p:cNvPr>
          <p:cNvSpPr/>
          <p:nvPr/>
        </p:nvSpPr>
        <p:spPr>
          <a:xfrm>
            <a:off x="3579497" y="28470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37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B5428-68D1-5B4A-85F4-EA5B00F3534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Cuál</a:t>
            </a:r>
            <a:r>
              <a:rPr lang="en-US" dirty="0"/>
              <a:t> ES la </a:t>
            </a:r>
            <a:r>
              <a:rPr lang="en-US" dirty="0" err="1"/>
              <a:t>esencia</a:t>
            </a:r>
            <a:r>
              <a:rPr lang="en-US" dirty="0"/>
              <a:t> del </a:t>
            </a:r>
            <a:r>
              <a:rPr lang="en-US" dirty="0" err="1"/>
              <a:t>asunto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563EB-EF7A-F54A-B146-AE7EFBF6D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36" y="1690688"/>
            <a:ext cx="10515600" cy="4351338"/>
          </a:xfrm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pidieron</a:t>
            </a:r>
            <a:r>
              <a:rPr lang="en-US" dirty="0"/>
              <a:t> </a:t>
            </a:r>
            <a:r>
              <a:rPr lang="en-US" dirty="0" err="1"/>
              <a:t>ellos</a:t>
            </a:r>
            <a:r>
              <a:rPr lang="en-US" dirty="0"/>
              <a:t>? 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leiste</a:t>
            </a:r>
            <a:r>
              <a:rPr lang="en-US" dirty="0"/>
              <a:t> entre </a:t>
            </a:r>
            <a:r>
              <a:rPr lang="en-US" dirty="0" err="1"/>
              <a:t>líneas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des-</a:t>
            </a:r>
            <a:r>
              <a:rPr lang="en-US" dirty="0" err="1"/>
              <a:t>contento</a:t>
            </a:r>
            <a:r>
              <a:rPr lang="en-US" dirty="0"/>
              <a:t>?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comunicación</a:t>
            </a:r>
            <a:endParaRPr lang="en-US" dirty="0"/>
          </a:p>
          <a:p>
            <a:pPr lvl="1"/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reactividad</a:t>
            </a:r>
            <a:endParaRPr lang="en-US" dirty="0"/>
          </a:p>
          <a:p>
            <a:pPr lvl="1"/>
            <a:r>
              <a:rPr lang="en-US" dirty="0"/>
              <a:t>Más </a:t>
            </a:r>
            <a:r>
              <a:rPr lang="en-US" dirty="0" err="1"/>
              <a:t>comprensión</a:t>
            </a:r>
            <a:endParaRPr lang="en-US" dirty="0"/>
          </a:p>
          <a:p>
            <a:pPr lvl="1"/>
            <a:r>
              <a:rPr lang="en-US" dirty="0" err="1"/>
              <a:t>Seguridad</a:t>
            </a:r>
            <a:r>
              <a:rPr lang="en-US" dirty="0"/>
              <a:t> y </a:t>
            </a:r>
            <a:r>
              <a:rPr lang="en-US" dirty="0" err="1"/>
              <a:t>conexión</a:t>
            </a:r>
            <a:endParaRPr lang="en-US" dirty="0"/>
          </a:p>
          <a:p>
            <a:pPr lvl="1"/>
            <a:r>
              <a:rPr lang="en-US" dirty="0" err="1"/>
              <a:t>Pedir</a:t>
            </a:r>
            <a:r>
              <a:rPr lang="en-US" dirty="0"/>
              <a:t> </a:t>
            </a:r>
            <a:r>
              <a:rPr lang="en-US" dirty="0" err="1"/>
              <a:t>perdón</a:t>
            </a:r>
            <a:r>
              <a:rPr lang="en-US" dirty="0"/>
              <a:t> y </a:t>
            </a:r>
            <a:r>
              <a:rPr lang="en-US" dirty="0" err="1"/>
              <a:t>reparar</a:t>
            </a:r>
            <a:endParaRPr lang="en-US" dirty="0"/>
          </a:p>
        </p:txBody>
      </p:sp>
      <p:sp>
        <p:nvSpPr>
          <p:cNvPr id="4" name="Arrow 5">
            <a:extLst>
              <a:ext uri="{FF2B5EF4-FFF2-40B4-BE49-F238E27FC236}">
                <a16:creationId xmlns:a16="http://schemas.microsoft.com/office/drawing/2014/main" id="{791F51D1-2684-BA49-AA6D-F04717DD7A89}"/>
              </a:ext>
            </a:extLst>
          </p:cNvPr>
          <p:cNvSpPr/>
          <p:nvPr/>
        </p:nvSpPr>
        <p:spPr>
          <a:xfrm>
            <a:off x="7156343" y="2435672"/>
            <a:ext cx="2654456" cy="27222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13" extrusionOk="0">
                <a:moveTo>
                  <a:pt x="10529" y="0"/>
                </a:moveTo>
                <a:lnTo>
                  <a:pt x="10529" y="2252"/>
                </a:lnTo>
                <a:cubicBezTo>
                  <a:pt x="6127" y="2290"/>
                  <a:pt x="2426" y="5063"/>
                  <a:pt x="1275" y="8842"/>
                </a:cubicBezTo>
                <a:lnTo>
                  <a:pt x="4596" y="10276"/>
                </a:lnTo>
                <a:cubicBezTo>
                  <a:pt x="5122" y="7645"/>
                  <a:pt x="7572" y="5648"/>
                  <a:pt x="10529" y="5607"/>
                </a:cubicBezTo>
                <a:lnTo>
                  <a:pt x="10529" y="7662"/>
                </a:lnTo>
                <a:lnTo>
                  <a:pt x="16091" y="3831"/>
                </a:lnTo>
                <a:lnTo>
                  <a:pt x="10529" y="0"/>
                </a:lnTo>
                <a:close/>
                <a:moveTo>
                  <a:pt x="17685" y="4997"/>
                </a:moveTo>
                <a:lnTo>
                  <a:pt x="14789" y="7046"/>
                </a:lnTo>
                <a:cubicBezTo>
                  <a:pt x="16783" y="8706"/>
                  <a:pt x="17443" y="11456"/>
                  <a:pt x="16235" y="13805"/>
                </a:cubicBezTo>
                <a:lnTo>
                  <a:pt x="14269" y="12888"/>
                </a:lnTo>
                <a:lnTo>
                  <a:pt x="15451" y="19251"/>
                </a:lnTo>
                <a:lnTo>
                  <a:pt x="21600" y="16307"/>
                </a:lnTo>
                <a:lnTo>
                  <a:pt x="19446" y="15303"/>
                </a:lnTo>
                <a:cubicBezTo>
                  <a:pt x="21285" y="11775"/>
                  <a:pt x="20457" y="7668"/>
                  <a:pt x="17685" y="4997"/>
                </a:cubicBezTo>
                <a:close/>
                <a:moveTo>
                  <a:pt x="972" y="10677"/>
                </a:moveTo>
                <a:lnTo>
                  <a:pt x="0" y="17074"/>
                </a:lnTo>
                <a:lnTo>
                  <a:pt x="2120" y="16006"/>
                </a:lnTo>
                <a:cubicBezTo>
                  <a:pt x="4403" y="19887"/>
                  <a:pt x="9288" y="21600"/>
                  <a:pt x="13647" y="20265"/>
                </a:cubicBezTo>
                <a:lnTo>
                  <a:pt x="12998" y="16913"/>
                </a:lnTo>
                <a:cubicBezTo>
                  <a:pt x="10149" y="18031"/>
                  <a:pt x="6810" y="16983"/>
                  <a:pt x="5281" y="14416"/>
                </a:cubicBezTo>
                <a:lnTo>
                  <a:pt x="7215" y="13443"/>
                </a:lnTo>
                <a:lnTo>
                  <a:pt x="972" y="1067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" name="Heart 4">
            <a:extLst>
              <a:ext uri="{FF2B5EF4-FFF2-40B4-BE49-F238E27FC236}">
                <a16:creationId xmlns:a16="http://schemas.microsoft.com/office/drawing/2014/main" id="{8417C0A6-F4E8-5B4B-B4E2-6CBE5C98B454}"/>
              </a:ext>
            </a:extLst>
          </p:cNvPr>
          <p:cNvSpPr/>
          <p:nvPr/>
        </p:nvSpPr>
        <p:spPr>
          <a:xfrm>
            <a:off x="8026371" y="3552803"/>
            <a:ext cx="914400" cy="914400"/>
          </a:xfrm>
          <a:prstGeom prst="hear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2449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4C28D-9676-0A41-88E4-CDD8F4D986D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llegamos</a:t>
            </a:r>
            <a:r>
              <a:rPr lang="en-US" dirty="0"/>
              <a:t> </a:t>
            </a:r>
            <a:r>
              <a:rPr lang="en-US" dirty="0" err="1"/>
              <a:t>ahí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DE173-F593-E649-922F-9F4B23BAA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Protocolos</a:t>
            </a:r>
            <a:r>
              <a:rPr lang="en-US" dirty="0"/>
              <a:t> no </a:t>
            </a:r>
            <a:r>
              <a:rPr lang="en-US" dirty="0" err="1"/>
              <a:t>lineales</a:t>
            </a:r>
            <a:endParaRPr lang="en-US" dirty="0"/>
          </a:p>
          <a:p>
            <a:pPr lvl="1"/>
            <a:r>
              <a:rPr lang="en-US" dirty="0" err="1"/>
              <a:t>Seguir</a:t>
            </a:r>
            <a:r>
              <a:rPr lang="en-US" dirty="0"/>
              <a:t> </a:t>
            </a:r>
            <a:r>
              <a:rPr lang="en-US" dirty="0" err="1"/>
              <a:t>secuencias</a:t>
            </a:r>
            <a:endParaRPr lang="en-US" dirty="0"/>
          </a:p>
          <a:p>
            <a:pPr lvl="1"/>
            <a:r>
              <a:rPr lang="en-US" dirty="0"/>
              <a:t>Des-</a:t>
            </a:r>
            <a:r>
              <a:rPr lang="en-US" dirty="0" err="1"/>
              <a:t>mezclar</a:t>
            </a:r>
            <a:endParaRPr lang="en-US" dirty="0"/>
          </a:p>
          <a:p>
            <a:pPr lvl="2"/>
            <a:r>
              <a:rPr lang="en-US" dirty="0" err="1"/>
              <a:t>Regulación</a:t>
            </a:r>
            <a:r>
              <a:rPr lang="en-US" dirty="0"/>
              <a:t> del </a:t>
            </a:r>
            <a:r>
              <a:rPr lang="en-US" dirty="0" err="1"/>
              <a:t>afecto</a:t>
            </a:r>
            <a:endParaRPr lang="en-US" dirty="0"/>
          </a:p>
          <a:p>
            <a:pPr lvl="2"/>
            <a:r>
              <a:rPr lang="en-US" dirty="0"/>
              <a:t>Giro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err="1"/>
              <a:t>dentro</a:t>
            </a:r>
            <a:endParaRPr lang="en-US" dirty="0"/>
          </a:p>
          <a:p>
            <a:pPr lvl="1"/>
            <a:r>
              <a:rPr lang="en-US" dirty="0" err="1"/>
              <a:t>Comunicación</a:t>
            </a:r>
            <a:r>
              <a:rPr lang="en-US" dirty="0"/>
              <a:t> </a:t>
            </a:r>
            <a:r>
              <a:rPr lang="en-US" dirty="0" err="1"/>
              <a:t>Valiente</a:t>
            </a:r>
            <a:endParaRPr lang="en-US" dirty="0"/>
          </a:p>
          <a:p>
            <a:pPr lvl="2"/>
            <a:r>
              <a:rPr lang="en-US" dirty="0"/>
              <a:t>Los 2 </a:t>
            </a:r>
            <a:r>
              <a:rPr lang="en-US" dirty="0" err="1"/>
              <a:t>objetivos</a:t>
            </a:r>
            <a:r>
              <a:rPr lang="en-US" dirty="0"/>
              <a:t> de la CV</a:t>
            </a:r>
          </a:p>
          <a:p>
            <a:pPr lvl="3"/>
            <a:r>
              <a:rPr lang="en-US" dirty="0" err="1"/>
              <a:t>Incrementar</a:t>
            </a:r>
            <a:r>
              <a:rPr lang="en-US" dirty="0"/>
              <a:t> la </a:t>
            </a:r>
            <a:r>
              <a:rPr lang="en-US" dirty="0" err="1"/>
              <a:t>conexión</a:t>
            </a:r>
            <a:r>
              <a:rPr lang="en-US" dirty="0"/>
              <a:t> </a:t>
            </a:r>
            <a:r>
              <a:rPr lang="en-US" dirty="0" err="1"/>
              <a:t>íntima</a:t>
            </a:r>
            <a:endParaRPr lang="en-US" dirty="0"/>
          </a:p>
          <a:p>
            <a:pPr lvl="3"/>
            <a:r>
              <a:rPr lang="en-US" dirty="0" err="1"/>
              <a:t>Comunicarse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nombre</a:t>
            </a:r>
            <a:r>
              <a:rPr lang="en-US" dirty="0"/>
              <a:t> de partes </a:t>
            </a:r>
            <a:r>
              <a:rPr lang="en-US" dirty="0" err="1"/>
              <a:t>vulnerables</a:t>
            </a:r>
            <a:r>
              <a:rPr lang="en-US" dirty="0"/>
              <a:t> y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peticiones</a:t>
            </a:r>
            <a:r>
              <a:rPr lang="en-US" dirty="0"/>
              <a:t> que </a:t>
            </a:r>
            <a:r>
              <a:rPr lang="en-US" dirty="0" err="1"/>
              <a:t>alimenten</a:t>
            </a:r>
            <a:r>
              <a:rPr lang="en-US" dirty="0"/>
              <a:t> sus </a:t>
            </a:r>
            <a:r>
              <a:rPr lang="en-US" dirty="0" err="1"/>
              <a:t>necesidades</a:t>
            </a:r>
            <a:endParaRPr lang="en-US" dirty="0"/>
          </a:p>
          <a:p>
            <a:pPr lvl="1"/>
            <a:r>
              <a:rPr lang="en-US" dirty="0" err="1"/>
              <a:t>Trabajo</a:t>
            </a:r>
            <a:r>
              <a:rPr lang="en-US" dirty="0"/>
              <a:t> intra-</a:t>
            </a:r>
            <a:r>
              <a:rPr lang="en-US" dirty="0" err="1"/>
              <a:t>psíquico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presencia</a:t>
            </a:r>
            <a:r>
              <a:rPr lang="en-US" dirty="0"/>
              <a:t> de la pareja</a:t>
            </a:r>
          </a:p>
          <a:p>
            <a:pPr lvl="2"/>
            <a:r>
              <a:rPr lang="en-US" dirty="0" err="1"/>
              <a:t>Apego</a:t>
            </a:r>
            <a:r>
              <a:rPr lang="en-US" dirty="0"/>
              <a:t> </a:t>
            </a:r>
            <a:r>
              <a:rPr lang="en-US" dirty="0" err="1"/>
              <a:t>interno</a:t>
            </a:r>
            <a:endParaRPr lang="en-US" dirty="0"/>
          </a:p>
          <a:p>
            <a:pPr lvl="2"/>
            <a:r>
              <a:rPr lang="en-US" dirty="0" err="1"/>
              <a:t>Sanar</a:t>
            </a:r>
            <a:r>
              <a:rPr lang="en-US" dirty="0"/>
              <a:t> </a:t>
            </a:r>
            <a:r>
              <a:rPr lang="en-US" dirty="0" err="1"/>
              <a:t>exiliados</a:t>
            </a:r>
            <a:r>
              <a:rPr lang="en-US" dirty="0"/>
              <a:t>, </a:t>
            </a:r>
            <a:r>
              <a:rPr lang="en-US" dirty="0" err="1"/>
              <a:t>descargar</a:t>
            </a:r>
            <a:r>
              <a:rPr lang="en-US" dirty="0"/>
              <a:t> trauma </a:t>
            </a:r>
            <a:r>
              <a:rPr lang="en-US" dirty="0" err="1"/>
              <a:t>relacional</a:t>
            </a:r>
            <a:endParaRPr lang="en-US" dirty="0"/>
          </a:p>
          <a:p>
            <a:pPr lvl="2"/>
            <a:r>
              <a:rPr lang="en-US" dirty="0" err="1"/>
              <a:t>Incrementar</a:t>
            </a:r>
            <a:r>
              <a:rPr lang="en-US" dirty="0"/>
              <a:t> </a:t>
            </a:r>
            <a:r>
              <a:rPr lang="en-US" dirty="0" err="1"/>
              <a:t>energía</a:t>
            </a:r>
            <a:r>
              <a:rPr lang="en-US" dirty="0"/>
              <a:t> de Self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sistema</a:t>
            </a:r>
            <a:endParaRPr lang="en-US" dirty="0"/>
          </a:p>
        </p:txBody>
      </p:sp>
      <p:pic>
        <p:nvPicPr>
          <p:cNvPr id="4" name="images.jpeg" descr="images.jpeg">
            <a:extLst>
              <a:ext uri="{FF2B5EF4-FFF2-40B4-BE49-F238E27FC236}">
                <a16:creationId xmlns:a16="http://schemas.microsoft.com/office/drawing/2014/main" id="{3D24E4E9-622E-354B-BD02-ECAEB0FBD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72" y="1978426"/>
            <a:ext cx="2003060" cy="1332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s.jpeg" descr="images.jpeg">
            <a:extLst>
              <a:ext uri="{FF2B5EF4-FFF2-40B4-BE49-F238E27FC236}">
                <a16:creationId xmlns:a16="http://schemas.microsoft.com/office/drawing/2014/main" id="{B64D1AA2-9B92-E24F-A567-EC1537883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008" y="2811880"/>
            <a:ext cx="1787371" cy="118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s.jpeg" descr="images.jpeg">
            <a:extLst>
              <a:ext uri="{FF2B5EF4-FFF2-40B4-BE49-F238E27FC236}">
                <a16:creationId xmlns:a16="http://schemas.microsoft.com/office/drawing/2014/main" id="{EA47DAB8-46BB-9D49-BC0B-1AA9A42B4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505" y="2342705"/>
            <a:ext cx="1937332" cy="1937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s.jpeg" descr="images.jpeg">
            <a:extLst>
              <a:ext uri="{FF2B5EF4-FFF2-40B4-BE49-F238E27FC236}">
                <a16:creationId xmlns:a16="http://schemas.microsoft.com/office/drawing/2014/main" id="{B8F90A77-BF00-0B4D-8A6D-1039D8C0C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555" y="4907780"/>
            <a:ext cx="1669282" cy="16692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9097669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173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El Arco de la Terapia IFIO</vt:lpstr>
      <vt:lpstr>PowerPoint Presentation</vt:lpstr>
      <vt:lpstr>¿Cuál ES la esencia del asunto?</vt:lpstr>
      <vt:lpstr>¿Cómo llegamos ahí?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Arc of IFIO Therapy</dc:title>
  <dc:creator>Microsoft Office User</dc:creator>
  <cp:lastModifiedBy>Mónica</cp:lastModifiedBy>
  <cp:revision>10</cp:revision>
  <dcterms:created xsi:type="dcterms:W3CDTF">2022-01-17T21:25:32Z</dcterms:created>
  <dcterms:modified xsi:type="dcterms:W3CDTF">2024-06-13T21:08:08Z</dcterms:modified>
</cp:coreProperties>
</file>